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2" r:id="rId3"/>
    <p:sldId id="296" r:id="rId4"/>
    <p:sldId id="271" r:id="rId5"/>
    <p:sldId id="307" r:id="rId6"/>
    <p:sldId id="298" r:id="rId7"/>
    <p:sldId id="278" r:id="rId8"/>
    <p:sldId id="284" r:id="rId9"/>
    <p:sldId id="285" r:id="rId10"/>
    <p:sldId id="280" r:id="rId11"/>
    <p:sldId id="309" r:id="rId12"/>
    <p:sldId id="308" r:id="rId13"/>
    <p:sldId id="302" r:id="rId14"/>
    <p:sldId id="288" r:id="rId15"/>
    <p:sldId id="299" r:id="rId16"/>
    <p:sldId id="303" r:id="rId17"/>
    <p:sldId id="310" r:id="rId18"/>
    <p:sldId id="268" r:id="rId19"/>
    <p:sldId id="269" r:id="rId20"/>
    <p:sldId id="260" r:id="rId21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8B8"/>
    <a:srgbClr val="5F259F"/>
    <a:srgbClr val="5C6670"/>
    <a:srgbClr val="A50034"/>
    <a:srgbClr val="6D5047"/>
    <a:srgbClr val="A8B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47" autoAdjust="0"/>
  </p:normalViewPr>
  <p:slideViewPr>
    <p:cSldViewPr>
      <p:cViewPr>
        <p:scale>
          <a:sx n="62" d="100"/>
          <a:sy n="62" d="100"/>
        </p:scale>
        <p:origin x="-5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xym\Desktop\Campagne4\Camapgne%20Nancy%202015%20multid&#233;bit\Variation%20d&#233;bit%20+%20morpho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Camapgne%20Nancy%202015%20multid&#233;bit\Variation%20d&#233;bit%20+%20morpho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amapgne%20Nancy%202015%20multid&#233;bit\Variation%20d&#233;bit%20+%20morpho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amapgne%20Nancy%202015%20multid&#233;bit\Variation%20d&#233;bit%20+%20morpho.xlsm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amapgne%20Nancy%202015%20multid&#233;bit\Variation%20d&#233;bit%20+%20morpho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eeds%202015%20crossroads\Variation%20d&#233;bit%20+%20morpho.xlsm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eeds%202015%20crossroads\Variation%20d&#233;bit%20+%20morpho.xlsm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tilisateurs\maxym.burel\Desktop\Camapgne%20Nancy%202015%20multid&#233;bit\Variation%20d&#233;bit%20+%20morpho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Ti série 1</c:v>
          </c:tx>
          <c:spPr>
            <a:ln w="12700">
              <a:solidFill>
                <a:srgbClr val="0070C0"/>
              </a:solidFill>
            </a:ln>
          </c:spPr>
          <c:marker>
            <c:symbol val="diamond"/>
            <c:size val="4"/>
          </c:marker>
          <c:dPt>
            <c:idx val="111"/>
            <c:bubble3D val="0"/>
            <c:spPr>
              <a:ln w="12700" cmpd="sng">
                <a:solidFill>
                  <a:srgbClr val="0070C0"/>
                </a:solidFill>
              </a:ln>
            </c:spPr>
          </c:dPt>
          <c:xVal>
            <c:numRef>
              <c:f>'Spheres + Ql 25rpm'!$E$3:$E$352</c:f>
              <c:numCache>
                <c:formatCode>General</c:formatCode>
                <c:ptCount val="3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</c:numCache>
            </c:numRef>
          </c:xVal>
          <c:yVal>
            <c:numRef>
              <c:f>'Spheres + Ql 25rpm'!$F$3:$F$352</c:f>
              <c:numCache>
                <c:formatCode>General</c:formatCode>
                <c:ptCount val="350"/>
                <c:pt idx="0">
                  <c:v>25</c:v>
                </c:pt>
                <c:pt idx="1">
                  <c:v>33</c:v>
                </c:pt>
                <c:pt idx="2">
                  <c:v>11</c:v>
                </c:pt>
                <c:pt idx="3">
                  <c:v>7</c:v>
                </c:pt>
                <c:pt idx="4">
                  <c:v>27</c:v>
                </c:pt>
                <c:pt idx="5">
                  <c:v>2</c:v>
                </c:pt>
                <c:pt idx="6">
                  <c:v>9</c:v>
                </c:pt>
                <c:pt idx="7">
                  <c:v>4</c:v>
                </c:pt>
                <c:pt idx="8">
                  <c:v>29</c:v>
                </c:pt>
                <c:pt idx="9">
                  <c:v>38</c:v>
                </c:pt>
                <c:pt idx="10">
                  <c:v>156</c:v>
                </c:pt>
                <c:pt idx="11">
                  <c:v>107</c:v>
                </c:pt>
                <c:pt idx="12">
                  <c:v>10</c:v>
                </c:pt>
                <c:pt idx="13">
                  <c:v>11</c:v>
                </c:pt>
                <c:pt idx="14">
                  <c:v>35</c:v>
                </c:pt>
                <c:pt idx="15">
                  <c:v>55</c:v>
                </c:pt>
                <c:pt idx="16">
                  <c:v>2</c:v>
                </c:pt>
                <c:pt idx="17">
                  <c:v>19</c:v>
                </c:pt>
                <c:pt idx="18">
                  <c:v>3</c:v>
                </c:pt>
                <c:pt idx="19">
                  <c:v>2</c:v>
                </c:pt>
                <c:pt idx="20">
                  <c:v>19</c:v>
                </c:pt>
                <c:pt idx="21">
                  <c:v>9</c:v>
                </c:pt>
                <c:pt idx="22">
                  <c:v>2</c:v>
                </c:pt>
                <c:pt idx="23">
                  <c:v>3</c:v>
                </c:pt>
                <c:pt idx="24">
                  <c:v>8</c:v>
                </c:pt>
                <c:pt idx="25">
                  <c:v>41</c:v>
                </c:pt>
                <c:pt idx="26">
                  <c:v>50</c:v>
                </c:pt>
                <c:pt idx="27">
                  <c:v>6</c:v>
                </c:pt>
                <c:pt idx="28">
                  <c:v>8</c:v>
                </c:pt>
                <c:pt idx="29">
                  <c:v>109</c:v>
                </c:pt>
                <c:pt idx="30">
                  <c:v>16</c:v>
                </c:pt>
                <c:pt idx="31">
                  <c:v>15</c:v>
                </c:pt>
                <c:pt idx="32">
                  <c:v>84</c:v>
                </c:pt>
                <c:pt idx="33">
                  <c:v>16</c:v>
                </c:pt>
                <c:pt idx="34">
                  <c:v>2</c:v>
                </c:pt>
                <c:pt idx="35">
                  <c:v>115</c:v>
                </c:pt>
                <c:pt idx="36">
                  <c:v>38</c:v>
                </c:pt>
                <c:pt idx="37" formatCode="0">
                  <c:v>2</c:v>
                </c:pt>
                <c:pt idx="38" formatCode="0">
                  <c:v>35</c:v>
                </c:pt>
                <c:pt idx="39" formatCode="0">
                  <c:v>33</c:v>
                </c:pt>
                <c:pt idx="40" formatCode="0">
                  <c:v>39</c:v>
                </c:pt>
                <c:pt idx="41" formatCode="0">
                  <c:v>3</c:v>
                </c:pt>
                <c:pt idx="42" formatCode="0">
                  <c:v>42</c:v>
                </c:pt>
                <c:pt idx="43" formatCode="0">
                  <c:v>31</c:v>
                </c:pt>
                <c:pt idx="44" formatCode="0">
                  <c:v>97</c:v>
                </c:pt>
                <c:pt idx="45" formatCode="0">
                  <c:v>13</c:v>
                </c:pt>
                <c:pt idx="46" formatCode="0">
                  <c:v>70</c:v>
                </c:pt>
                <c:pt idx="47" formatCode="0">
                  <c:v>5</c:v>
                </c:pt>
                <c:pt idx="48" formatCode="0">
                  <c:v>62</c:v>
                </c:pt>
                <c:pt idx="49" formatCode="0">
                  <c:v>11</c:v>
                </c:pt>
                <c:pt idx="50" formatCode="0">
                  <c:v>3</c:v>
                </c:pt>
                <c:pt idx="51" formatCode="0">
                  <c:v>2</c:v>
                </c:pt>
                <c:pt idx="52" formatCode="0">
                  <c:v>2</c:v>
                </c:pt>
                <c:pt idx="53" formatCode="0">
                  <c:v>78</c:v>
                </c:pt>
                <c:pt idx="54" formatCode="0">
                  <c:v>7</c:v>
                </c:pt>
                <c:pt idx="55" formatCode="0">
                  <c:v>16</c:v>
                </c:pt>
                <c:pt idx="56" formatCode="0">
                  <c:v>2</c:v>
                </c:pt>
                <c:pt idx="57" formatCode="0">
                  <c:v>81</c:v>
                </c:pt>
                <c:pt idx="58" formatCode="0">
                  <c:v>3</c:v>
                </c:pt>
                <c:pt idx="59" formatCode="0">
                  <c:v>5</c:v>
                </c:pt>
                <c:pt idx="60" formatCode="0">
                  <c:v>46</c:v>
                </c:pt>
                <c:pt idx="61" formatCode="0">
                  <c:v>33</c:v>
                </c:pt>
                <c:pt idx="62" formatCode="0">
                  <c:v>40</c:v>
                </c:pt>
                <c:pt idx="63" formatCode="0">
                  <c:v>22</c:v>
                </c:pt>
                <c:pt idx="64" formatCode="0">
                  <c:v>65</c:v>
                </c:pt>
                <c:pt idx="65" formatCode="0">
                  <c:v>3</c:v>
                </c:pt>
                <c:pt idx="66" formatCode="0">
                  <c:v>18</c:v>
                </c:pt>
                <c:pt idx="67" formatCode="0">
                  <c:v>122</c:v>
                </c:pt>
                <c:pt idx="68" formatCode="0">
                  <c:v>29</c:v>
                </c:pt>
                <c:pt idx="69" formatCode="0">
                  <c:v>20</c:v>
                </c:pt>
                <c:pt idx="70" formatCode="0">
                  <c:v>23</c:v>
                </c:pt>
                <c:pt idx="71" formatCode="0">
                  <c:v>24</c:v>
                </c:pt>
                <c:pt idx="72" formatCode="0">
                  <c:v>200</c:v>
                </c:pt>
                <c:pt idx="73" formatCode="0">
                  <c:v>23</c:v>
                </c:pt>
                <c:pt idx="74" formatCode="0">
                  <c:v>5</c:v>
                </c:pt>
                <c:pt idx="75" formatCode="0">
                  <c:v>22</c:v>
                </c:pt>
                <c:pt idx="76" formatCode="0">
                  <c:v>9</c:v>
                </c:pt>
                <c:pt idx="77" formatCode="0">
                  <c:v>53</c:v>
                </c:pt>
                <c:pt idx="78" formatCode="0">
                  <c:v>91</c:v>
                </c:pt>
                <c:pt idx="79" formatCode="0">
                  <c:v>4</c:v>
                </c:pt>
                <c:pt idx="80" formatCode="0">
                  <c:v>37</c:v>
                </c:pt>
                <c:pt idx="81" formatCode="0">
                  <c:v>30</c:v>
                </c:pt>
                <c:pt idx="82" formatCode="0">
                  <c:v>12</c:v>
                </c:pt>
                <c:pt idx="83" formatCode="0">
                  <c:v>29</c:v>
                </c:pt>
                <c:pt idx="84" formatCode="0">
                  <c:v>13</c:v>
                </c:pt>
                <c:pt idx="85" formatCode="0">
                  <c:v>41</c:v>
                </c:pt>
                <c:pt idx="86" formatCode="0">
                  <c:v>56</c:v>
                </c:pt>
                <c:pt idx="87" formatCode="0">
                  <c:v>34</c:v>
                </c:pt>
                <c:pt idx="88" formatCode="0">
                  <c:v>39</c:v>
                </c:pt>
                <c:pt idx="89" formatCode="0">
                  <c:v>9</c:v>
                </c:pt>
                <c:pt idx="90" formatCode="0">
                  <c:v>3</c:v>
                </c:pt>
                <c:pt idx="91" formatCode="0">
                  <c:v>65</c:v>
                </c:pt>
                <c:pt idx="92" formatCode="0">
                  <c:v>5</c:v>
                </c:pt>
                <c:pt idx="93" formatCode="0">
                  <c:v>69</c:v>
                </c:pt>
                <c:pt idx="94" formatCode="0">
                  <c:v>35</c:v>
                </c:pt>
                <c:pt idx="95" formatCode="0">
                  <c:v>21</c:v>
                </c:pt>
                <c:pt idx="96" formatCode="0">
                  <c:v>24</c:v>
                </c:pt>
                <c:pt idx="97" formatCode="0">
                  <c:v>28</c:v>
                </c:pt>
                <c:pt idx="98" formatCode="0">
                  <c:v>2</c:v>
                </c:pt>
                <c:pt idx="99" formatCode="0">
                  <c:v>104</c:v>
                </c:pt>
                <c:pt idx="100" formatCode="0">
                  <c:v>9</c:v>
                </c:pt>
                <c:pt idx="101" formatCode="0">
                  <c:v>142</c:v>
                </c:pt>
                <c:pt idx="102" formatCode="0">
                  <c:v>84</c:v>
                </c:pt>
                <c:pt idx="103" formatCode="0">
                  <c:v>5</c:v>
                </c:pt>
                <c:pt idx="104" formatCode="0">
                  <c:v>7</c:v>
                </c:pt>
                <c:pt idx="105" formatCode="0">
                  <c:v>22</c:v>
                </c:pt>
                <c:pt idx="106" formatCode="0">
                  <c:v>2</c:v>
                </c:pt>
                <c:pt idx="107" formatCode="0">
                  <c:v>33</c:v>
                </c:pt>
                <c:pt idx="108" formatCode="0">
                  <c:v>36</c:v>
                </c:pt>
                <c:pt idx="109" formatCode="0">
                  <c:v>35</c:v>
                </c:pt>
                <c:pt idx="110" formatCode="0">
                  <c:v>12</c:v>
                </c:pt>
                <c:pt idx="111" formatCode="0">
                  <c:v>300</c:v>
                </c:pt>
                <c:pt idx="112" formatCode="0">
                  <c:v>104</c:v>
                </c:pt>
                <c:pt idx="113" formatCode="0">
                  <c:v>87</c:v>
                </c:pt>
                <c:pt idx="114" formatCode="0">
                  <c:v>37</c:v>
                </c:pt>
                <c:pt idx="115" formatCode="0">
                  <c:v>49</c:v>
                </c:pt>
                <c:pt idx="116" formatCode="0">
                  <c:v>36</c:v>
                </c:pt>
                <c:pt idx="117" formatCode="0">
                  <c:v>6</c:v>
                </c:pt>
                <c:pt idx="118" formatCode="0">
                  <c:v>3</c:v>
                </c:pt>
                <c:pt idx="119" formatCode="0">
                  <c:v>44</c:v>
                </c:pt>
                <c:pt idx="120" formatCode="0">
                  <c:v>35</c:v>
                </c:pt>
                <c:pt idx="121" formatCode="0">
                  <c:v>314</c:v>
                </c:pt>
                <c:pt idx="122" formatCode="0">
                  <c:v>42</c:v>
                </c:pt>
                <c:pt idx="123" formatCode="0">
                  <c:v>92</c:v>
                </c:pt>
                <c:pt idx="124" formatCode="0">
                  <c:v>69</c:v>
                </c:pt>
                <c:pt idx="125" formatCode="0">
                  <c:v>4</c:v>
                </c:pt>
                <c:pt idx="126" formatCode="0">
                  <c:v>3</c:v>
                </c:pt>
                <c:pt idx="127" formatCode="0">
                  <c:v>305</c:v>
                </c:pt>
                <c:pt idx="128" formatCode="0">
                  <c:v>29</c:v>
                </c:pt>
                <c:pt idx="129" formatCode="0">
                  <c:v>18</c:v>
                </c:pt>
                <c:pt idx="130" formatCode="0">
                  <c:v>19</c:v>
                </c:pt>
                <c:pt idx="131" formatCode="0">
                  <c:v>24</c:v>
                </c:pt>
                <c:pt idx="132" formatCode="0">
                  <c:v>63</c:v>
                </c:pt>
                <c:pt idx="133" formatCode="0">
                  <c:v>24</c:v>
                </c:pt>
                <c:pt idx="134" formatCode="0">
                  <c:v>34</c:v>
                </c:pt>
                <c:pt idx="135" formatCode="0">
                  <c:v>34</c:v>
                </c:pt>
                <c:pt idx="136" formatCode="0">
                  <c:v>184</c:v>
                </c:pt>
                <c:pt idx="137" formatCode="0">
                  <c:v>41</c:v>
                </c:pt>
                <c:pt idx="138" formatCode="0">
                  <c:v>176</c:v>
                </c:pt>
                <c:pt idx="139" formatCode="0">
                  <c:v>10</c:v>
                </c:pt>
                <c:pt idx="140" formatCode="0">
                  <c:v>80</c:v>
                </c:pt>
                <c:pt idx="141" formatCode="0">
                  <c:v>108</c:v>
                </c:pt>
                <c:pt idx="142" formatCode="0">
                  <c:v>57</c:v>
                </c:pt>
                <c:pt idx="143" formatCode="0">
                  <c:v>36</c:v>
                </c:pt>
                <c:pt idx="144" formatCode="0">
                  <c:v>81</c:v>
                </c:pt>
                <c:pt idx="145" formatCode="0">
                  <c:v>24</c:v>
                </c:pt>
                <c:pt idx="146" formatCode="0">
                  <c:v>91</c:v>
                </c:pt>
                <c:pt idx="147" formatCode="0">
                  <c:v>223</c:v>
                </c:pt>
                <c:pt idx="148" formatCode="0">
                  <c:v>14</c:v>
                </c:pt>
                <c:pt idx="149" formatCode="0">
                  <c:v>61</c:v>
                </c:pt>
                <c:pt idx="150" formatCode="0">
                  <c:v>43</c:v>
                </c:pt>
                <c:pt idx="151" formatCode="0">
                  <c:v>4</c:v>
                </c:pt>
                <c:pt idx="152" formatCode="0">
                  <c:v>82</c:v>
                </c:pt>
                <c:pt idx="153" formatCode="0">
                  <c:v>97</c:v>
                </c:pt>
                <c:pt idx="154" formatCode="0">
                  <c:v>40</c:v>
                </c:pt>
                <c:pt idx="155" formatCode="0">
                  <c:v>123</c:v>
                </c:pt>
                <c:pt idx="156" formatCode="0">
                  <c:v>50</c:v>
                </c:pt>
                <c:pt idx="157" formatCode="0">
                  <c:v>39</c:v>
                </c:pt>
                <c:pt idx="158" formatCode="0">
                  <c:v>103</c:v>
                </c:pt>
                <c:pt idx="159" formatCode="0">
                  <c:v>20</c:v>
                </c:pt>
                <c:pt idx="160" formatCode="0">
                  <c:v>43</c:v>
                </c:pt>
                <c:pt idx="161" formatCode="0">
                  <c:v>8</c:v>
                </c:pt>
                <c:pt idx="162" formatCode="0">
                  <c:v>7</c:v>
                </c:pt>
                <c:pt idx="163" formatCode="0">
                  <c:v>12</c:v>
                </c:pt>
                <c:pt idx="164" formatCode="0">
                  <c:v>11</c:v>
                </c:pt>
                <c:pt idx="165" formatCode="0">
                  <c:v>8</c:v>
                </c:pt>
                <c:pt idx="166" formatCode="0">
                  <c:v>84</c:v>
                </c:pt>
                <c:pt idx="167" formatCode="0">
                  <c:v>44</c:v>
                </c:pt>
                <c:pt idx="168" formatCode="0">
                  <c:v>2</c:v>
                </c:pt>
                <c:pt idx="169" formatCode="0">
                  <c:v>20</c:v>
                </c:pt>
                <c:pt idx="170" formatCode="0">
                  <c:v>30</c:v>
                </c:pt>
                <c:pt idx="171" formatCode="0">
                  <c:v>8</c:v>
                </c:pt>
                <c:pt idx="172" formatCode="0">
                  <c:v>18</c:v>
                </c:pt>
                <c:pt idx="173" formatCode="0">
                  <c:v>4</c:v>
                </c:pt>
                <c:pt idx="174" formatCode="0">
                  <c:v>12</c:v>
                </c:pt>
                <c:pt idx="175" formatCode="0">
                  <c:v>22</c:v>
                </c:pt>
                <c:pt idx="176" formatCode="0">
                  <c:v>51</c:v>
                </c:pt>
                <c:pt idx="177" formatCode="0">
                  <c:v>8</c:v>
                </c:pt>
                <c:pt idx="178" formatCode="0">
                  <c:v>62</c:v>
                </c:pt>
                <c:pt idx="179" formatCode="0">
                  <c:v>9</c:v>
                </c:pt>
                <c:pt idx="180" formatCode="0">
                  <c:v>47</c:v>
                </c:pt>
                <c:pt idx="181" formatCode="0">
                  <c:v>49</c:v>
                </c:pt>
                <c:pt idx="182" formatCode="0">
                  <c:v>25</c:v>
                </c:pt>
                <c:pt idx="183" formatCode="0">
                  <c:v>126</c:v>
                </c:pt>
                <c:pt idx="184" formatCode="0">
                  <c:v>51</c:v>
                </c:pt>
                <c:pt idx="185" formatCode="0">
                  <c:v>14</c:v>
                </c:pt>
                <c:pt idx="186" formatCode="0">
                  <c:v>15</c:v>
                </c:pt>
                <c:pt idx="187" formatCode="0">
                  <c:v>30</c:v>
                </c:pt>
                <c:pt idx="188" formatCode="0">
                  <c:v>20</c:v>
                </c:pt>
                <c:pt idx="189" formatCode="0">
                  <c:v>63</c:v>
                </c:pt>
                <c:pt idx="190" formatCode="0">
                  <c:v>2</c:v>
                </c:pt>
                <c:pt idx="191" formatCode="0">
                  <c:v>84</c:v>
                </c:pt>
                <c:pt idx="192" formatCode="0">
                  <c:v>4</c:v>
                </c:pt>
                <c:pt idx="193" formatCode="0">
                  <c:v>22</c:v>
                </c:pt>
                <c:pt idx="194" formatCode="0">
                  <c:v>25</c:v>
                </c:pt>
                <c:pt idx="195" formatCode="0">
                  <c:v>23</c:v>
                </c:pt>
                <c:pt idx="196" formatCode="0">
                  <c:v>9</c:v>
                </c:pt>
                <c:pt idx="197" formatCode="0">
                  <c:v>177</c:v>
                </c:pt>
                <c:pt idx="198" formatCode="0">
                  <c:v>2</c:v>
                </c:pt>
                <c:pt idx="199" formatCode="0">
                  <c:v>9</c:v>
                </c:pt>
                <c:pt idx="200" formatCode="0">
                  <c:v>14</c:v>
                </c:pt>
                <c:pt idx="201" formatCode="0">
                  <c:v>90</c:v>
                </c:pt>
                <c:pt idx="202" formatCode="0">
                  <c:v>4</c:v>
                </c:pt>
                <c:pt idx="203" formatCode="0">
                  <c:v>17</c:v>
                </c:pt>
                <c:pt idx="204" formatCode="0">
                  <c:v>11</c:v>
                </c:pt>
                <c:pt idx="205" formatCode="0">
                  <c:v>70</c:v>
                </c:pt>
                <c:pt idx="206" formatCode="0">
                  <c:v>37</c:v>
                </c:pt>
                <c:pt idx="207" formatCode="0">
                  <c:v>10</c:v>
                </c:pt>
                <c:pt idx="208" formatCode="0">
                  <c:v>66</c:v>
                </c:pt>
                <c:pt idx="209" formatCode="0">
                  <c:v>20</c:v>
                </c:pt>
                <c:pt idx="210" formatCode="0">
                  <c:v>50</c:v>
                </c:pt>
                <c:pt idx="211" formatCode="0">
                  <c:v>248</c:v>
                </c:pt>
                <c:pt idx="212" formatCode="0">
                  <c:v>60</c:v>
                </c:pt>
                <c:pt idx="213" formatCode="0">
                  <c:v>2</c:v>
                </c:pt>
                <c:pt idx="214" formatCode="0">
                  <c:v>11</c:v>
                </c:pt>
                <c:pt idx="215" formatCode="0">
                  <c:v>62</c:v>
                </c:pt>
                <c:pt idx="216" formatCode="0">
                  <c:v>2</c:v>
                </c:pt>
                <c:pt idx="217" formatCode="0">
                  <c:v>10</c:v>
                </c:pt>
                <c:pt idx="218" formatCode="0">
                  <c:v>38</c:v>
                </c:pt>
                <c:pt idx="219" formatCode="0">
                  <c:v>6</c:v>
                </c:pt>
                <c:pt idx="220" formatCode="0">
                  <c:v>34</c:v>
                </c:pt>
                <c:pt idx="221" formatCode="0">
                  <c:v>4</c:v>
                </c:pt>
                <c:pt idx="222" formatCode="0">
                  <c:v>43</c:v>
                </c:pt>
                <c:pt idx="223" formatCode="0">
                  <c:v>3</c:v>
                </c:pt>
                <c:pt idx="224" formatCode="0">
                  <c:v>4</c:v>
                </c:pt>
                <c:pt idx="225" formatCode="0">
                  <c:v>54</c:v>
                </c:pt>
                <c:pt idx="226" formatCode="0">
                  <c:v>33</c:v>
                </c:pt>
                <c:pt idx="227" formatCode="0">
                  <c:v>42</c:v>
                </c:pt>
                <c:pt idx="228" formatCode="0">
                  <c:v>44</c:v>
                </c:pt>
                <c:pt idx="229" formatCode="0">
                  <c:v>27</c:v>
                </c:pt>
                <c:pt idx="230" formatCode="0">
                  <c:v>56</c:v>
                </c:pt>
                <c:pt idx="231" formatCode="0">
                  <c:v>5</c:v>
                </c:pt>
                <c:pt idx="232" formatCode="0">
                  <c:v>73</c:v>
                </c:pt>
                <c:pt idx="233" formatCode="0">
                  <c:v>66</c:v>
                </c:pt>
                <c:pt idx="234" formatCode="0">
                  <c:v>5</c:v>
                </c:pt>
                <c:pt idx="235" formatCode="0">
                  <c:v>5</c:v>
                </c:pt>
                <c:pt idx="236" formatCode="0">
                  <c:v>68</c:v>
                </c:pt>
                <c:pt idx="237" formatCode="0">
                  <c:v>40</c:v>
                </c:pt>
                <c:pt idx="238" formatCode="0">
                  <c:v>19</c:v>
                </c:pt>
                <c:pt idx="239" formatCode="0">
                  <c:v>27</c:v>
                </c:pt>
                <c:pt idx="240" formatCode="0">
                  <c:v>32</c:v>
                </c:pt>
                <c:pt idx="241" formatCode="0">
                  <c:v>4</c:v>
                </c:pt>
                <c:pt idx="242" formatCode="0">
                  <c:v>11</c:v>
                </c:pt>
                <c:pt idx="243" formatCode="0">
                  <c:v>34</c:v>
                </c:pt>
                <c:pt idx="244" formatCode="0">
                  <c:v>12</c:v>
                </c:pt>
                <c:pt idx="245" formatCode="0">
                  <c:v>12</c:v>
                </c:pt>
                <c:pt idx="246" formatCode="0">
                  <c:v>6</c:v>
                </c:pt>
                <c:pt idx="247" formatCode="0">
                  <c:v>78</c:v>
                </c:pt>
                <c:pt idx="248" formatCode="0">
                  <c:v>20</c:v>
                </c:pt>
                <c:pt idx="249" formatCode="0">
                  <c:v>4</c:v>
                </c:pt>
                <c:pt idx="250" formatCode="0">
                  <c:v>3</c:v>
                </c:pt>
                <c:pt idx="251" formatCode="0">
                  <c:v>16</c:v>
                </c:pt>
                <c:pt idx="252" formatCode="0">
                  <c:v>91</c:v>
                </c:pt>
                <c:pt idx="253" formatCode="0">
                  <c:v>2</c:v>
                </c:pt>
                <c:pt idx="254" formatCode="0">
                  <c:v>29</c:v>
                </c:pt>
                <c:pt idx="255" formatCode="0">
                  <c:v>10</c:v>
                </c:pt>
                <c:pt idx="256" formatCode="0">
                  <c:v>67</c:v>
                </c:pt>
                <c:pt idx="257" formatCode="0">
                  <c:v>84</c:v>
                </c:pt>
                <c:pt idx="258" formatCode="0">
                  <c:v>6</c:v>
                </c:pt>
                <c:pt idx="259" formatCode="0">
                  <c:v>293</c:v>
                </c:pt>
                <c:pt idx="260" formatCode="0">
                  <c:v>92</c:v>
                </c:pt>
                <c:pt idx="261" formatCode="0">
                  <c:v>111</c:v>
                </c:pt>
                <c:pt idx="262" formatCode="0">
                  <c:v>14</c:v>
                </c:pt>
                <c:pt idx="263" formatCode="0">
                  <c:v>142</c:v>
                </c:pt>
                <c:pt idx="264" formatCode="0">
                  <c:v>2</c:v>
                </c:pt>
                <c:pt idx="265" formatCode="0">
                  <c:v>63</c:v>
                </c:pt>
                <c:pt idx="266" formatCode="0">
                  <c:v>38</c:v>
                </c:pt>
                <c:pt idx="267" formatCode="0">
                  <c:v>6</c:v>
                </c:pt>
                <c:pt idx="268" formatCode="0">
                  <c:v>7</c:v>
                </c:pt>
                <c:pt idx="269" formatCode="0">
                  <c:v>12</c:v>
                </c:pt>
                <c:pt idx="270" formatCode="0">
                  <c:v>2</c:v>
                </c:pt>
                <c:pt idx="271" formatCode="0">
                  <c:v>5</c:v>
                </c:pt>
                <c:pt idx="272" formatCode="0">
                  <c:v>10</c:v>
                </c:pt>
                <c:pt idx="273" formatCode="0">
                  <c:v>15</c:v>
                </c:pt>
                <c:pt idx="274" formatCode="0">
                  <c:v>2</c:v>
                </c:pt>
                <c:pt idx="275" formatCode="0">
                  <c:v>70</c:v>
                </c:pt>
                <c:pt idx="276" formatCode="0">
                  <c:v>4</c:v>
                </c:pt>
                <c:pt idx="277" formatCode="0">
                  <c:v>4</c:v>
                </c:pt>
                <c:pt idx="278" formatCode="0">
                  <c:v>20</c:v>
                </c:pt>
                <c:pt idx="279" formatCode="0">
                  <c:v>16</c:v>
                </c:pt>
                <c:pt idx="280" formatCode="0">
                  <c:v>2</c:v>
                </c:pt>
                <c:pt idx="281" formatCode="0">
                  <c:v>14</c:v>
                </c:pt>
                <c:pt idx="282" formatCode="0">
                  <c:v>4</c:v>
                </c:pt>
                <c:pt idx="283" formatCode="0">
                  <c:v>11</c:v>
                </c:pt>
                <c:pt idx="284" formatCode="0">
                  <c:v>46</c:v>
                </c:pt>
                <c:pt idx="285" formatCode="0">
                  <c:v>7</c:v>
                </c:pt>
                <c:pt idx="286" formatCode="0">
                  <c:v>76</c:v>
                </c:pt>
                <c:pt idx="287" formatCode="0">
                  <c:v>69</c:v>
                </c:pt>
                <c:pt idx="288" formatCode="0">
                  <c:v>37</c:v>
                </c:pt>
                <c:pt idx="289" formatCode="0">
                  <c:v>68</c:v>
                </c:pt>
                <c:pt idx="290" formatCode="0">
                  <c:v>66</c:v>
                </c:pt>
                <c:pt idx="291" formatCode="0">
                  <c:v>4</c:v>
                </c:pt>
                <c:pt idx="292" formatCode="0">
                  <c:v>33</c:v>
                </c:pt>
                <c:pt idx="293" formatCode="0">
                  <c:v>6</c:v>
                </c:pt>
                <c:pt idx="294" formatCode="0">
                  <c:v>29</c:v>
                </c:pt>
                <c:pt idx="295" formatCode="0">
                  <c:v>141</c:v>
                </c:pt>
                <c:pt idx="296" formatCode="0">
                  <c:v>15</c:v>
                </c:pt>
                <c:pt idx="297" formatCode="0">
                  <c:v>30</c:v>
                </c:pt>
                <c:pt idx="298" formatCode="0">
                  <c:v>56</c:v>
                </c:pt>
                <c:pt idx="299" formatCode="0">
                  <c:v>56</c:v>
                </c:pt>
                <c:pt idx="300" formatCode="0">
                  <c:v>36</c:v>
                </c:pt>
                <c:pt idx="301" formatCode="0">
                  <c:v>30</c:v>
                </c:pt>
                <c:pt idx="302" formatCode="0">
                  <c:v>35</c:v>
                </c:pt>
                <c:pt idx="303" formatCode="0">
                  <c:v>33</c:v>
                </c:pt>
                <c:pt idx="304" formatCode="0">
                  <c:v>9</c:v>
                </c:pt>
                <c:pt idx="305" formatCode="0">
                  <c:v>48</c:v>
                </c:pt>
                <c:pt idx="306" formatCode="0">
                  <c:v>10</c:v>
                </c:pt>
                <c:pt idx="307" formatCode="0">
                  <c:v>24</c:v>
                </c:pt>
                <c:pt idx="308" formatCode="0">
                  <c:v>54</c:v>
                </c:pt>
                <c:pt idx="309" formatCode="0">
                  <c:v>22</c:v>
                </c:pt>
                <c:pt idx="310" formatCode="0">
                  <c:v>2</c:v>
                </c:pt>
                <c:pt idx="311" formatCode="0">
                  <c:v>2</c:v>
                </c:pt>
                <c:pt idx="312" formatCode="0">
                  <c:v>12</c:v>
                </c:pt>
                <c:pt idx="313" formatCode="0">
                  <c:v>50</c:v>
                </c:pt>
                <c:pt idx="314" formatCode="0">
                  <c:v>21</c:v>
                </c:pt>
                <c:pt idx="315" formatCode="0">
                  <c:v>22</c:v>
                </c:pt>
                <c:pt idx="316" formatCode="0">
                  <c:v>24</c:v>
                </c:pt>
                <c:pt idx="317" formatCode="0">
                  <c:v>4</c:v>
                </c:pt>
                <c:pt idx="318" formatCode="0">
                  <c:v>108</c:v>
                </c:pt>
                <c:pt idx="319" formatCode="0">
                  <c:v>3</c:v>
                </c:pt>
                <c:pt idx="320" formatCode="0">
                  <c:v>5</c:v>
                </c:pt>
                <c:pt idx="321" formatCode="0">
                  <c:v>33</c:v>
                </c:pt>
                <c:pt idx="322" formatCode="0">
                  <c:v>14</c:v>
                </c:pt>
                <c:pt idx="323" formatCode="0">
                  <c:v>47</c:v>
                </c:pt>
                <c:pt idx="324" formatCode="0">
                  <c:v>37</c:v>
                </c:pt>
                <c:pt idx="325" formatCode="0">
                  <c:v>15</c:v>
                </c:pt>
                <c:pt idx="326" formatCode="0">
                  <c:v>22</c:v>
                </c:pt>
                <c:pt idx="327" formatCode="0">
                  <c:v>20</c:v>
                </c:pt>
                <c:pt idx="328" formatCode="0">
                  <c:v>65</c:v>
                </c:pt>
                <c:pt idx="329" formatCode="0">
                  <c:v>6</c:v>
                </c:pt>
                <c:pt idx="330" formatCode="0">
                  <c:v>37</c:v>
                </c:pt>
                <c:pt idx="331" formatCode="0">
                  <c:v>29</c:v>
                </c:pt>
                <c:pt idx="332" formatCode="0">
                  <c:v>24</c:v>
                </c:pt>
                <c:pt idx="333" formatCode="0">
                  <c:v>80</c:v>
                </c:pt>
                <c:pt idx="334" formatCode="0">
                  <c:v>175</c:v>
                </c:pt>
                <c:pt idx="335" formatCode="0">
                  <c:v>126</c:v>
                </c:pt>
                <c:pt idx="336" formatCode="0">
                  <c:v>2</c:v>
                </c:pt>
                <c:pt idx="337" formatCode="0">
                  <c:v>31</c:v>
                </c:pt>
                <c:pt idx="338" formatCode="0">
                  <c:v>3</c:v>
                </c:pt>
                <c:pt idx="339" formatCode="0">
                  <c:v>91</c:v>
                </c:pt>
                <c:pt idx="340" formatCode="0">
                  <c:v>82</c:v>
                </c:pt>
                <c:pt idx="341" formatCode="0">
                  <c:v>15</c:v>
                </c:pt>
                <c:pt idx="342" formatCode="0">
                  <c:v>34</c:v>
                </c:pt>
                <c:pt idx="343" formatCode="0">
                  <c:v>29</c:v>
                </c:pt>
                <c:pt idx="344" formatCode="0">
                  <c:v>26</c:v>
                </c:pt>
                <c:pt idx="345" formatCode="0">
                  <c:v>48</c:v>
                </c:pt>
                <c:pt idx="346" formatCode="0">
                  <c:v>10</c:v>
                </c:pt>
                <c:pt idx="347" formatCode="0">
                  <c:v>2</c:v>
                </c:pt>
                <c:pt idx="348" formatCode="0">
                  <c:v>5</c:v>
                </c:pt>
                <c:pt idx="349" formatCode="0">
                  <c:v>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87456"/>
        <c:axId val="25189376"/>
      </c:scatterChart>
      <c:valAx>
        <c:axId val="25187456"/>
        <c:scaling>
          <c:orientation val="minMax"/>
          <c:max val="3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Avalanche i 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5189376"/>
        <c:crosses val="autoZero"/>
        <c:crossBetween val="midCat"/>
        <c:majorUnit val="50"/>
      </c:valAx>
      <c:valAx>
        <c:axId val="25189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Size </a:t>
                </a:r>
                <a:r>
                  <a:rPr lang="en-US" sz="1200" dirty="0" err="1" smtClean="0"/>
                  <a:t>Ti</a:t>
                </a:r>
                <a:endParaRPr lang="en-US" sz="12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51874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mk_exp 1</c:v>
          </c:tx>
          <c:spPr>
            <a:ln>
              <a:noFill/>
            </a:ln>
          </c:spPr>
          <c:marker>
            <c:symbol val="circle"/>
            <c:size val="9"/>
            <c:spPr>
              <a:solidFill>
                <a:srgbClr val="0070C0"/>
              </a:solidFill>
            </c:spPr>
          </c:marker>
          <c:xVal>
            <c:numRef>
              <c:f>'Morpho + Ql 25rpm'!$W$33:$W$64</c:f>
              <c:numCache>
                <c:formatCode>General</c:formatCode>
                <c:ptCount val="32"/>
                <c:pt idx="0">
                  <c:v>0</c:v>
                </c:pt>
                <c:pt idx="1">
                  <c:v>17.333333333333332</c:v>
                </c:pt>
                <c:pt idx="2">
                  <c:v>35.666666666666664</c:v>
                </c:pt>
                <c:pt idx="3">
                  <c:v>54</c:v>
                </c:pt>
                <c:pt idx="4">
                  <c:v>72.333333333333329</c:v>
                </c:pt>
                <c:pt idx="5">
                  <c:v>90.666666666666657</c:v>
                </c:pt>
                <c:pt idx="6">
                  <c:v>108.99999999999999</c:v>
                </c:pt>
                <c:pt idx="7">
                  <c:v>127.33333333333331</c:v>
                </c:pt>
                <c:pt idx="8">
                  <c:v>145.66666666666666</c:v>
                </c:pt>
                <c:pt idx="9">
                  <c:v>164</c:v>
                </c:pt>
                <c:pt idx="10">
                  <c:v>182.33333333333334</c:v>
                </c:pt>
                <c:pt idx="11">
                  <c:v>200.66666666666669</c:v>
                </c:pt>
                <c:pt idx="12">
                  <c:v>219.00000000000003</c:v>
                </c:pt>
                <c:pt idx="13">
                  <c:v>237.33333333333337</c:v>
                </c:pt>
                <c:pt idx="14">
                  <c:v>255.66666666666671</c:v>
                </c:pt>
                <c:pt idx="15">
                  <c:v>274.00000000000006</c:v>
                </c:pt>
                <c:pt idx="16">
                  <c:v>292.33333333333337</c:v>
                </c:pt>
                <c:pt idx="17">
                  <c:v>310.66666666666669</c:v>
                </c:pt>
                <c:pt idx="18">
                  <c:v>329</c:v>
                </c:pt>
                <c:pt idx="19">
                  <c:v>347.33333333333331</c:v>
                </c:pt>
                <c:pt idx="20">
                  <c:v>365.66666666666663</c:v>
                </c:pt>
                <c:pt idx="21">
                  <c:v>383.99999999999994</c:v>
                </c:pt>
                <c:pt idx="22">
                  <c:v>402.33333333333326</c:v>
                </c:pt>
                <c:pt idx="23">
                  <c:v>420.66666666666657</c:v>
                </c:pt>
                <c:pt idx="24">
                  <c:v>438.99999999999989</c:v>
                </c:pt>
                <c:pt idx="25">
                  <c:v>457.3333333333332</c:v>
                </c:pt>
                <c:pt idx="26">
                  <c:v>475.66666666666652</c:v>
                </c:pt>
                <c:pt idx="27">
                  <c:v>493.99999999999983</c:v>
                </c:pt>
                <c:pt idx="28">
                  <c:v>512.33333333333314</c:v>
                </c:pt>
                <c:pt idx="29">
                  <c:v>530.66666666666652</c:v>
                </c:pt>
                <c:pt idx="30">
                  <c:v>548.99999999999989</c:v>
                </c:pt>
                <c:pt idx="31">
                  <c:v>567.33333333333326</c:v>
                </c:pt>
              </c:numCache>
            </c:numRef>
          </c:xVal>
          <c:yVal>
            <c:numRef>
              <c:f>'Morpho + Ql 25rpm'!$AB$33:$AB$64</c:f>
              <c:numCache>
                <c:formatCode>General</c:formatCode>
                <c:ptCount val="32"/>
                <c:pt idx="0">
                  <c:v>0</c:v>
                </c:pt>
                <c:pt idx="1">
                  <c:v>0.18023255813953487</c:v>
                </c:pt>
                <c:pt idx="2">
                  <c:v>0.34302325581395349</c:v>
                </c:pt>
                <c:pt idx="3">
                  <c:v>0.48255813953488369</c:v>
                </c:pt>
                <c:pt idx="4">
                  <c:v>0.61046511627906974</c:v>
                </c:pt>
                <c:pt idx="5">
                  <c:v>0.70930232558139528</c:v>
                </c:pt>
                <c:pt idx="6">
                  <c:v>0.77906976744186041</c:v>
                </c:pt>
                <c:pt idx="7">
                  <c:v>0.84302325581395343</c:v>
                </c:pt>
                <c:pt idx="8">
                  <c:v>0.86046511627906974</c:v>
                </c:pt>
                <c:pt idx="9">
                  <c:v>0.87790697674418605</c:v>
                </c:pt>
                <c:pt idx="10">
                  <c:v>0.91860465116279066</c:v>
                </c:pt>
                <c:pt idx="11">
                  <c:v>0.93023255813953487</c:v>
                </c:pt>
                <c:pt idx="12">
                  <c:v>0.94186046511627908</c:v>
                </c:pt>
                <c:pt idx="13">
                  <c:v>0.95930232558139539</c:v>
                </c:pt>
                <c:pt idx="14">
                  <c:v>0.97093023255813959</c:v>
                </c:pt>
                <c:pt idx="15">
                  <c:v>0.97093023255813959</c:v>
                </c:pt>
                <c:pt idx="16">
                  <c:v>0.97093023255813959</c:v>
                </c:pt>
                <c:pt idx="17">
                  <c:v>0.9767441860465117</c:v>
                </c:pt>
                <c:pt idx="18">
                  <c:v>0.9767441860465117</c:v>
                </c:pt>
                <c:pt idx="19">
                  <c:v>0.9767441860465117</c:v>
                </c:pt>
                <c:pt idx="20">
                  <c:v>0.9825581395348838</c:v>
                </c:pt>
                <c:pt idx="21">
                  <c:v>0.9825581395348838</c:v>
                </c:pt>
                <c:pt idx="22">
                  <c:v>0.9825581395348838</c:v>
                </c:pt>
                <c:pt idx="23">
                  <c:v>0.9825581395348838</c:v>
                </c:pt>
                <c:pt idx="24">
                  <c:v>0.9825581395348838</c:v>
                </c:pt>
                <c:pt idx="25">
                  <c:v>0.9883720930232559</c:v>
                </c:pt>
                <c:pt idx="26">
                  <c:v>0.99418604651162801</c:v>
                </c:pt>
                <c:pt idx="27">
                  <c:v>0.99418604651162801</c:v>
                </c:pt>
                <c:pt idx="28">
                  <c:v>0.99418604651162801</c:v>
                </c:pt>
                <c:pt idx="29">
                  <c:v>0.99418604651162801</c:v>
                </c:pt>
                <c:pt idx="30">
                  <c:v>0.99418604651162801</c:v>
                </c:pt>
                <c:pt idx="31">
                  <c:v>1</c:v>
                </c:pt>
              </c:numCache>
            </c:numRef>
          </c:yVal>
          <c:smooth val="1"/>
        </c:ser>
        <c:ser>
          <c:idx val="3"/>
          <c:order val="1"/>
          <c:tx>
            <c:v>LMS 2</c:v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'Morpho + Ql 25rpm'!$W$33:$W$64</c:f>
              <c:numCache>
                <c:formatCode>General</c:formatCode>
                <c:ptCount val="32"/>
                <c:pt idx="0">
                  <c:v>0</c:v>
                </c:pt>
                <c:pt idx="1">
                  <c:v>17.333333333333332</c:v>
                </c:pt>
                <c:pt idx="2">
                  <c:v>35.666666666666664</c:v>
                </c:pt>
                <c:pt idx="3">
                  <c:v>54</c:v>
                </c:pt>
                <c:pt idx="4">
                  <c:v>72.333333333333329</c:v>
                </c:pt>
                <c:pt idx="5">
                  <c:v>90.666666666666657</c:v>
                </c:pt>
                <c:pt idx="6">
                  <c:v>108.99999999999999</c:v>
                </c:pt>
                <c:pt idx="7">
                  <c:v>127.33333333333331</c:v>
                </c:pt>
                <c:pt idx="8">
                  <c:v>145.66666666666666</c:v>
                </c:pt>
                <c:pt idx="9">
                  <c:v>164</c:v>
                </c:pt>
                <c:pt idx="10">
                  <c:v>182.33333333333334</c:v>
                </c:pt>
                <c:pt idx="11">
                  <c:v>200.66666666666669</c:v>
                </c:pt>
                <c:pt idx="12">
                  <c:v>219.00000000000003</c:v>
                </c:pt>
                <c:pt idx="13">
                  <c:v>237.33333333333337</c:v>
                </c:pt>
                <c:pt idx="14">
                  <c:v>255.66666666666671</c:v>
                </c:pt>
                <c:pt idx="15">
                  <c:v>274.00000000000006</c:v>
                </c:pt>
                <c:pt idx="16">
                  <c:v>292.33333333333337</c:v>
                </c:pt>
                <c:pt idx="17">
                  <c:v>310.66666666666669</c:v>
                </c:pt>
                <c:pt idx="18">
                  <c:v>329</c:v>
                </c:pt>
                <c:pt idx="19">
                  <c:v>347.33333333333331</c:v>
                </c:pt>
                <c:pt idx="20">
                  <c:v>365.66666666666663</c:v>
                </c:pt>
                <c:pt idx="21">
                  <c:v>383.99999999999994</c:v>
                </c:pt>
                <c:pt idx="22">
                  <c:v>402.33333333333326</c:v>
                </c:pt>
                <c:pt idx="23">
                  <c:v>420.66666666666657</c:v>
                </c:pt>
                <c:pt idx="24">
                  <c:v>438.99999999999989</c:v>
                </c:pt>
                <c:pt idx="25">
                  <c:v>457.3333333333332</c:v>
                </c:pt>
                <c:pt idx="26">
                  <c:v>475.66666666666652</c:v>
                </c:pt>
                <c:pt idx="27">
                  <c:v>493.99999999999983</c:v>
                </c:pt>
                <c:pt idx="28">
                  <c:v>512.33333333333314</c:v>
                </c:pt>
                <c:pt idx="29">
                  <c:v>530.66666666666652</c:v>
                </c:pt>
                <c:pt idx="30">
                  <c:v>548.99999999999989</c:v>
                </c:pt>
                <c:pt idx="31">
                  <c:v>567.33333333333326</c:v>
                </c:pt>
              </c:numCache>
            </c:numRef>
          </c:xVal>
          <c:yVal>
            <c:numRef>
              <c:f>'Morpho + Ql 25rpm'!$AG$33:$AG$64</c:f>
              <c:numCache>
                <c:formatCode>General</c:formatCode>
                <c:ptCount val="32"/>
                <c:pt idx="0">
                  <c:v>0</c:v>
                </c:pt>
                <c:pt idx="1">
                  <c:v>0.12110490190710421</c:v>
                </c:pt>
                <c:pt idx="2">
                  <c:v>0.32612906446418632</c:v>
                </c:pt>
                <c:pt idx="3">
                  <c:v>0.48715986350229556</c:v>
                </c:pt>
                <c:pt idx="4">
                  <c:v>0.60971012142872527</c:v>
                </c:pt>
                <c:pt idx="5">
                  <c:v>0.70297529683333937</c:v>
                </c:pt>
                <c:pt idx="6">
                  <c:v>0.77395346603862414</c:v>
                </c:pt>
                <c:pt idx="7">
                  <c:v>0.82797041804539451</c:v>
                </c:pt>
                <c:pt idx="8">
                  <c:v>0.86907927076407632</c:v>
                </c:pt>
                <c:pt idx="9">
                  <c:v>0.90036459340935349</c:v>
                </c:pt>
                <c:pt idx="10">
                  <c:v>0.92417385463386592</c:v>
                </c:pt>
                <c:pt idx="11">
                  <c:v>0.94229356292278266</c:v>
                </c:pt>
                <c:pt idx="12">
                  <c:v>0.95608331580001271</c:v>
                </c:pt>
                <c:pt idx="13">
                  <c:v>0.96657781611883886</c:v>
                </c:pt>
                <c:pt idx="14">
                  <c:v>0.97456451014609002</c:v>
                </c:pt>
                <c:pt idx="15">
                  <c:v>0.98064267295013507</c:v>
                </c:pt>
                <c:pt idx="16">
                  <c:v>0.98526837451656823</c:v>
                </c:pt>
                <c:pt idx="17">
                  <c:v>0.98878870058737722</c:v>
                </c:pt>
                <c:pt idx="18">
                  <c:v>0.99146779595633627</c:v>
                </c:pt>
                <c:pt idx="19">
                  <c:v>0.99350668435803724</c:v>
                </c:pt>
                <c:pt idx="20">
                  <c:v>0.99505835211975857</c:v>
                </c:pt>
                <c:pt idx="21">
                  <c:v>0.99623922736568016</c:v>
                </c:pt>
                <c:pt idx="22">
                  <c:v>0.99713791610616376</c:v>
                </c:pt>
                <c:pt idx="23">
                  <c:v>0.9978218507174289</c:v>
                </c:pt>
                <c:pt idx="24">
                  <c:v>0.99834234967487068</c:v>
                </c:pt>
                <c:pt idx="25">
                  <c:v>0.99873846819297996</c:v>
                </c:pt>
                <c:pt idx="26">
                  <c:v>0.9990399287014895</c:v>
                </c:pt>
                <c:pt idx="27">
                  <c:v>0.99926935104363246</c:v>
                </c:pt>
                <c:pt idx="28">
                  <c:v>0.9994439497376193</c:v>
                </c:pt>
                <c:pt idx="29">
                  <c:v>0.99957682565396266</c:v>
                </c:pt>
                <c:pt idx="30">
                  <c:v>0.99967794902860507</c:v>
                </c:pt>
                <c:pt idx="31">
                  <c:v>0.9997549075714357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60736"/>
        <c:axId val="25462656"/>
      </c:scatterChart>
      <c:valAx>
        <c:axId val="25460736"/>
        <c:scaling>
          <c:orientation val="minMax"/>
          <c:max val="6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Avalanche size </a:t>
                </a:r>
                <a:r>
                  <a:rPr lang="fr-FR" sz="2000" baseline="0" dirty="0" smtClean="0"/>
                  <a:t>T</a:t>
                </a:r>
                <a:endParaRPr lang="fr-FR" sz="2000" dirty="0"/>
              </a:p>
            </c:rich>
          </c:tx>
          <c:layout>
            <c:manualLayout>
              <c:xMode val="edge"/>
              <c:yMode val="edge"/>
              <c:x val="0.4154186571862386"/>
              <c:y val="0.921312178708310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5462656"/>
        <c:crosses val="autoZero"/>
        <c:crossBetween val="midCat"/>
        <c:majorUnit val="100"/>
      </c:valAx>
      <c:valAx>
        <c:axId val="25462656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Cumulative </a:t>
                </a:r>
                <a:r>
                  <a:rPr lang="fr-FR" sz="2000" dirty="0" err="1" smtClean="0"/>
                  <a:t>frequencie</a:t>
                </a:r>
                <a:r>
                  <a:rPr lang="fr-FR" sz="2000" dirty="0" smtClean="0"/>
                  <a:t> C </a:t>
                </a:r>
                <a:endParaRPr lang="fr-FR" sz="2000" dirty="0"/>
              </a:p>
            </c:rich>
          </c:tx>
          <c:layout>
            <c:manualLayout>
              <c:xMode val="edge"/>
              <c:yMode val="edge"/>
              <c:x val="7.3487205125356446E-3"/>
              <c:y val="0.13834570980452818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546073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247386398011"/>
          <c:y val="2.3441628362175251E-2"/>
          <c:w val="0.73695646396987735"/>
          <c:h val="0.817899875654306"/>
        </c:manualLayout>
      </c:layout>
      <c:scatterChart>
        <c:scatterStyle val="lineMarker"/>
        <c:varyColors val="0"/>
        <c:ser>
          <c:idx val="0"/>
          <c:order val="0"/>
          <c:tx>
            <c:v>25 rpm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0070C0"/>
              </a:solidFill>
            </c:spPr>
          </c:marker>
          <c:xVal>
            <c:numRef>
              <c:f>'approximation puissance '!$C$48:$C$53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3.5</c:v>
                </c:pt>
              </c:numCache>
            </c:numRef>
          </c:xVal>
          <c:yVal>
            <c:numRef>
              <c:f>'approximation puissance '!$D$48:$D$53</c:f>
              <c:numCache>
                <c:formatCode>General</c:formatCode>
                <c:ptCount val="6"/>
                <c:pt idx="0">
                  <c:v>14.4</c:v>
                </c:pt>
                <c:pt idx="1">
                  <c:v>5.5825604013100412</c:v>
                </c:pt>
                <c:pt idx="2">
                  <c:v>34.55520560471399</c:v>
                </c:pt>
                <c:pt idx="3">
                  <c:v>126.70142539811445</c:v>
                </c:pt>
                <c:pt idx="4">
                  <c:v>926.57093757736379</c:v>
                </c:pt>
                <c:pt idx="5">
                  <c:v>175221.620083213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92096"/>
        <c:axId val="24683264"/>
      </c:scatterChart>
      <c:scatterChart>
        <c:scatterStyle val="smoothMarker"/>
        <c:varyColors val="0"/>
        <c:ser>
          <c:idx val="1"/>
          <c:order val="1"/>
          <c:spPr>
            <a:ln w="28575">
              <a:solidFill>
                <a:srgbClr val="0070C0"/>
              </a:solidFill>
              <a:prstDash val="dash"/>
            </a:ln>
          </c:spPr>
          <c:marker>
            <c:symbol val="none"/>
          </c:marker>
          <c:xVal>
            <c:numRef>
              <c:f>'approximation puissance '!$C$54:$C$68</c:f>
              <c:numCache>
                <c:formatCode>General</c:formatCode>
                <c:ptCount val="15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3.5</c:v>
                </c:pt>
                <c:pt idx="14">
                  <c:v>3.52</c:v>
                </c:pt>
              </c:numCache>
            </c:numRef>
          </c:xVal>
          <c:yVal>
            <c:numRef>
              <c:f>'approximation puissance '!$E$54:$E$68</c:f>
              <c:numCache>
                <c:formatCode>General</c:formatCode>
                <c:ptCount val="15"/>
                <c:pt idx="0">
                  <c:v>2.0205486425098682</c:v>
                </c:pt>
                <c:pt idx="1">
                  <c:v>2.6250618348511559</c:v>
                </c:pt>
                <c:pt idx="2">
                  <c:v>3.4913248354535331</c:v>
                </c:pt>
                <c:pt idx="3">
                  <c:v>4.7755789975308165</c:v>
                </c:pt>
                <c:pt idx="4">
                  <c:v>6.7594099761165793</c:v>
                </c:pt>
                <c:pt idx="5">
                  <c:v>9.983455934611186</c:v>
                </c:pt>
                <c:pt idx="6">
                  <c:v>15.570946548253501</c:v>
                </c:pt>
                <c:pt idx="7">
                  <c:v>26.104353409589038</c:v>
                </c:pt>
                <c:pt idx="8">
                  <c:v>48.381775740061777</c:v>
                </c:pt>
                <c:pt idx="9">
                  <c:v>104.0686542289879</c:v>
                </c:pt>
                <c:pt idx="10">
                  <c:v>285.83469318259768</c:v>
                </c:pt>
                <c:pt idx="11">
                  <c:v>1265.8971781938919</c:v>
                </c:pt>
                <c:pt idx="12">
                  <c:v>22601.849047036048</c:v>
                </c:pt>
                <c:pt idx="13">
                  <c:v>1564688.1188413389</c:v>
                </c:pt>
                <c:pt idx="14">
                  <c:v>20819985.391541269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92096"/>
        <c:axId val="24683264"/>
      </c:scatterChart>
      <c:valAx>
        <c:axId val="25492096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err="1" smtClean="0"/>
                  <a:t>Opening</a:t>
                </a:r>
                <a:r>
                  <a:rPr lang="fr-FR" sz="2000" dirty="0" smtClean="0"/>
                  <a:t> ratio </a:t>
                </a:r>
                <a:r>
                  <a:rPr lang="fr-FR" sz="2000" baseline="0" dirty="0" smtClean="0"/>
                  <a:t>R</a:t>
                </a:r>
                <a:endParaRPr lang="fr-FR" sz="2000" dirty="0"/>
              </a:p>
            </c:rich>
          </c:tx>
          <c:layout>
            <c:manualLayout>
              <c:xMode val="edge"/>
              <c:yMode val="edge"/>
              <c:x val="0.40365424889768492"/>
              <c:y val="0.9191237525824475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4683264"/>
        <c:crosses val="autoZero"/>
        <c:crossBetween val="midCat"/>
        <c:majorUnit val="1"/>
      </c:valAx>
      <c:valAx>
        <c:axId val="24683264"/>
        <c:scaling>
          <c:logBase val="10"/>
          <c:orientation val="minMax"/>
          <c:max val="1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T</a:t>
                </a:r>
                <a:r>
                  <a:rPr lang="fr-FR" sz="2000" dirty="0"/>
                  <a:t>*</a:t>
                </a:r>
              </a:p>
            </c:rich>
          </c:tx>
          <c:layout>
            <c:manualLayout>
              <c:xMode val="edge"/>
              <c:yMode val="edge"/>
              <c:x val="3.4253642957289748E-2"/>
              <c:y val="0.46526933768539258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5492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247386398011"/>
          <c:y val="2.3441628362175251E-2"/>
          <c:w val="0.73695646396987735"/>
          <c:h val="0.817899875654306"/>
        </c:manualLayout>
      </c:layout>
      <c:scatterChart>
        <c:scatterStyle val="lineMarker"/>
        <c:varyColors val="0"/>
        <c:ser>
          <c:idx val="0"/>
          <c:order val="0"/>
          <c:tx>
            <c:v>25 rpm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0070C0"/>
              </a:solidFill>
            </c:spPr>
          </c:marker>
          <c:xVal>
            <c:numRef>
              <c:f>'approximation puissance '!$C$48:$C$53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3.5</c:v>
                </c:pt>
              </c:numCache>
            </c:numRef>
          </c:xVal>
          <c:yVal>
            <c:numRef>
              <c:f>'approximation puissance '!$D$48:$D$53</c:f>
              <c:numCache>
                <c:formatCode>General</c:formatCode>
                <c:ptCount val="6"/>
                <c:pt idx="0">
                  <c:v>14.4</c:v>
                </c:pt>
                <c:pt idx="1">
                  <c:v>5.5825604013100412</c:v>
                </c:pt>
                <c:pt idx="2">
                  <c:v>34.55520560471399</c:v>
                </c:pt>
                <c:pt idx="3">
                  <c:v>126.70142539811445</c:v>
                </c:pt>
                <c:pt idx="4">
                  <c:v>926.57093757736379</c:v>
                </c:pt>
                <c:pt idx="5">
                  <c:v>175221.620083213</c:v>
                </c:pt>
              </c:numCache>
            </c:numRef>
          </c:yVal>
          <c:smooth val="0"/>
        </c:ser>
        <c:ser>
          <c:idx val="4"/>
          <c:order val="2"/>
          <c:tx>
            <c:v>200 rpm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FF0000"/>
              </a:solidFill>
            </c:spPr>
          </c:marker>
          <c:xVal>
            <c:numRef>
              <c:f>'approximation puissance '!$T$48:$T$53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3.5</c:v>
                </c:pt>
              </c:numCache>
            </c:numRef>
          </c:xVal>
          <c:yVal>
            <c:numRef>
              <c:f>'approximation puissance '!$U$48:$U$53</c:f>
              <c:numCache>
                <c:formatCode>General</c:formatCode>
                <c:ptCount val="6"/>
                <c:pt idx="0">
                  <c:v>2.9280136257398413</c:v>
                </c:pt>
                <c:pt idx="1">
                  <c:v>5.6949853374863215</c:v>
                </c:pt>
                <c:pt idx="2">
                  <c:v>5.2226915121327142</c:v>
                </c:pt>
                <c:pt idx="3">
                  <c:v>21.920978365613482</c:v>
                </c:pt>
                <c:pt idx="4">
                  <c:v>92.523525722452447</c:v>
                </c:pt>
                <c:pt idx="5">
                  <c:v>4830.6475902943575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99936"/>
        <c:axId val="24610304"/>
      </c:scatterChart>
      <c:scatterChart>
        <c:scatterStyle val="smoothMarker"/>
        <c:varyColors val="0"/>
        <c:ser>
          <c:idx val="1"/>
          <c:order val="1"/>
          <c:spPr>
            <a:ln w="28575">
              <a:solidFill>
                <a:srgbClr val="0070C0"/>
              </a:solidFill>
              <a:prstDash val="dash"/>
            </a:ln>
          </c:spPr>
          <c:marker>
            <c:symbol val="none"/>
          </c:marker>
          <c:xVal>
            <c:numRef>
              <c:f>'approximation puissance '!$C$54:$C$68</c:f>
              <c:numCache>
                <c:formatCode>General</c:formatCode>
                <c:ptCount val="15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3.5</c:v>
                </c:pt>
                <c:pt idx="14">
                  <c:v>3.52</c:v>
                </c:pt>
              </c:numCache>
            </c:numRef>
          </c:xVal>
          <c:yVal>
            <c:numRef>
              <c:f>'approximation puissance '!$E$54:$E$68</c:f>
              <c:numCache>
                <c:formatCode>General</c:formatCode>
                <c:ptCount val="15"/>
                <c:pt idx="0">
                  <c:v>2.0205486425098682</c:v>
                </c:pt>
                <c:pt idx="1">
                  <c:v>2.6250618348511559</c:v>
                </c:pt>
                <c:pt idx="2">
                  <c:v>3.4913248354535331</c:v>
                </c:pt>
                <c:pt idx="3">
                  <c:v>4.7755789975308165</c:v>
                </c:pt>
                <c:pt idx="4">
                  <c:v>6.7594099761165793</c:v>
                </c:pt>
                <c:pt idx="5">
                  <c:v>9.983455934611186</c:v>
                </c:pt>
                <c:pt idx="6">
                  <c:v>15.570946548253501</c:v>
                </c:pt>
                <c:pt idx="7">
                  <c:v>26.104353409589038</c:v>
                </c:pt>
                <c:pt idx="8">
                  <c:v>48.381775740061777</c:v>
                </c:pt>
                <c:pt idx="9">
                  <c:v>104.0686542289879</c:v>
                </c:pt>
                <c:pt idx="10">
                  <c:v>285.83469318259768</c:v>
                </c:pt>
                <c:pt idx="11">
                  <c:v>1265.8971781938919</c:v>
                </c:pt>
                <c:pt idx="12">
                  <c:v>22601.849047036048</c:v>
                </c:pt>
                <c:pt idx="13">
                  <c:v>1564688.1188413389</c:v>
                </c:pt>
                <c:pt idx="14">
                  <c:v>20819985.391541269</c:v>
                </c:pt>
              </c:numCache>
            </c:numRef>
          </c:yVal>
          <c:smooth val="1"/>
        </c:ser>
        <c:ser>
          <c:idx val="5"/>
          <c:order val="3"/>
          <c:tx>
            <c:v>interpolé 200 rpm</c:v>
          </c:tx>
          <c:spPr>
            <a:ln w="2857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'approximation puissance '!$T$54:$T$69</c:f>
              <c:numCache>
                <c:formatCode>General</c:formatCode>
                <c:ptCount val="16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3.5</c:v>
                </c:pt>
                <c:pt idx="14">
                  <c:v>3.52</c:v>
                </c:pt>
                <c:pt idx="15">
                  <c:v>3.55</c:v>
                </c:pt>
              </c:numCache>
            </c:numRef>
          </c:xVal>
          <c:yVal>
            <c:numRef>
              <c:f>'approximation puissance '!$V$54:$V$69</c:f>
              <c:numCache>
                <c:formatCode>General</c:formatCode>
                <c:ptCount val="16"/>
                <c:pt idx="0">
                  <c:v>1.0769001902197357</c:v>
                </c:pt>
                <c:pt idx="1">
                  <c:v>1.3032673832332231</c:v>
                </c:pt>
                <c:pt idx="2">
                  <c:v>1.6039589678806276</c:v>
                </c:pt>
                <c:pt idx="3">
                  <c:v>2.0140348220034854</c:v>
                </c:pt>
                <c:pt idx="4">
                  <c:v>2.5913203784684873</c:v>
                </c:pt>
                <c:pt idx="5">
                  <c:v>3.4363266950370974</c:v>
                </c:pt>
                <c:pt idx="6">
                  <c:v>4.7354987077177437</c:v>
                </c:pt>
                <c:pt idx="7">
                  <c:v>6.8645614886195725</c:v>
                </c:pt>
                <c:pt idx="8">
                  <c:v>10.668275115417444</c:v>
                </c:pt>
                <c:pt idx="9">
                  <c:v>18.358036338767359</c:v>
                </c:pt>
                <c:pt idx="10">
                  <c:v>37.205522141334278</c:v>
                </c:pt>
                <c:pt idx="11">
                  <c:v>102.49201149977567</c:v>
                </c:pt>
                <c:pt idx="12">
                  <c:v>629.73794747695808</c:v>
                </c:pt>
                <c:pt idx="13">
                  <c:v>4869.3773799126893</c:v>
                </c:pt>
                <c:pt idx="14">
                  <c:v>10435.684144273531</c:v>
                </c:pt>
                <c:pt idx="15">
                  <c:v>77429.003775231933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99936"/>
        <c:axId val="24610304"/>
      </c:scatterChart>
      <c:valAx>
        <c:axId val="24599936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baseline="0" dirty="0" smtClean="0"/>
                  <a:t>R</a:t>
                </a:r>
                <a:endParaRPr lang="fr-FR" sz="2000" dirty="0"/>
              </a:p>
            </c:rich>
          </c:tx>
          <c:layout>
            <c:manualLayout>
              <c:xMode val="edge"/>
              <c:yMode val="edge"/>
              <c:x val="0.54728933915332523"/>
              <c:y val="0.91912375258244727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4610304"/>
        <c:crosses val="autoZero"/>
        <c:crossBetween val="midCat"/>
        <c:majorUnit val="1"/>
      </c:valAx>
      <c:valAx>
        <c:axId val="24610304"/>
        <c:scaling>
          <c:logBase val="10"/>
          <c:orientation val="minMax"/>
          <c:max val="1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T*</a:t>
                </a:r>
                <a:endParaRPr lang="fr-FR" sz="2000" dirty="0"/>
              </a:p>
            </c:rich>
          </c:tx>
          <c:layout>
            <c:manualLayout>
              <c:xMode val="edge"/>
              <c:yMode val="edge"/>
              <c:x val="4.3520422973782676E-2"/>
              <c:y val="0.45030062171245644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45999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247386398011"/>
          <c:y val="2.3441628362175251E-2"/>
          <c:w val="0.73695646396987735"/>
          <c:h val="0.81789987565430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0070C0"/>
              </a:solidFill>
            </c:spPr>
          </c:marker>
          <c:xVal>
            <c:numRef>
              <c:f>'approximation puissance '!$J$48:$J$53</c:f>
              <c:numCache>
                <c:formatCode>General</c:formatCode>
                <c:ptCount val="6"/>
                <c:pt idx="0">
                  <c:v>1.7026258055204548</c:v>
                </c:pt>
                <c:pt idx="1">
                  <c:v>1.3692924721871216</c:v>
                </c:pt>
                <c:pt idx="2">
                  <c:v>1.0359591388537881</c:v>
                </c:pt>
                <c:pt idx="3">
                  <c:v>0.70262580552045462</c:v>
                </c:pt>
                <c:pt idx="4">
                  <c:v>0.36929247218712158</c:v>
                </c:pt>
                <c:pt idx="5">
                  <c:v>3.5959138853788097E-2</c:v>
                </c:pt>
              </c:numCache>
            </c:numRef>
          </c:xVal>
          <c:yVal>
            <c:numRef>
              <c:f>'approximation puissance '!$D$48:$D$53</c:f>
              <c:numCache>
                <c:formatCode>General</c:formatCode>
                <c:ptCount val="6"/>
                <c:pt idx="0">
                  <c:v>14.4</c:v>
                </c:pt>
                <c:pt idx="1">
                  <c:v>5.5825604013100412</c:v>
                </c:pt>
                <c:pt idx="2">
                  <c:v>34.55520560471399</c:v>
                </c:pt>
                <c:pt idx="3">
                  <c:v>126.70142539811445</c:v>
                </c:pt>
                <c:pt idx="4">
                  <c:v>926.57093757736379</c:v>
                </c:pt>
                <c:pt idx="5">
                  <c:v>175221.620083213</c:v>
                </c:pt>
              </c:numCache>
            </c:numRef>
          </c:yVal>
          <c:smooth val="0"/>
        </c:ser>
        <c:ser>
          <c:idx val="4"/>
          <c:order val="2"/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FF0000"/>
              </a:solidFill>
            </c:spPr>
          </c:marker>
          <c:xVal>
            <c:numRef>
              <c:f>'approximation puissance '!$AA$48:$AA$53</c:f>
              <c:numCache>
                <c:formatCode>General</c:formatCode>
                <c:ptCount val="6"/>
                <c:pt idx="0">
                  <c:v>1.7390524174728743</c:v>
                </c:pt>
                <c:pt idx="1">
                  <c:v>1.4057190841395411</c:v>
                </c:pt>
                <c:pt idx="2">
                  <c:v>1.0723857508062076</c:v>
                </c:pt>
                <c:pt idx="3">
                  <c:v>0.73905241747287409</c:v>
                </c:pt>
                <c:pt idx="4">
                  <c:v>0.40571908413954105</c:v>
                </c:pt>
                <c:pt idx="5">
                  <c:v>7.2385750806207572E-2</c:v>
                </c:pt>
              </c:numCache>
            </c:numRef>
          </c:xVal>
          <c:yVal>
            <c:numRef>
              <c:f>'approximation puissance '!$U$48:$U$53</c:f>
              <c:numCache>
                <c:formatCode>General</c:formatCode>
                <c:ptCount val="6"/>
                <c:pt idx="0">
                  <c:v>2.9280136257398413</c:v>
                </c:pt>
                <c:pt idx="1">
                  <c:v>5.6949853374863215</c:v>
                </c:pt>
                <c:pt idx="2">
                  <c:v>5.2226915121327142</c:v>
                </c:pt>
                <c:pt idx="3">
                  <c:v>21.920978365613482</c:v>
                </c:pt>
                <c:pt idx="4">
                  <c:v>92.523525722452447</c:v>
                </c:pt>
                <c:pt idx="5">
                  <c:v>4830.6475902943575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652864"/>
        <c:axId val="27654784"/>
      </c:scatterChart>
      <c:scatterChart>
        <c:scatterStyle val="smoothMarker"/>
        <c:varyColors val="0"/>
        <c:ser>
          <c:idx val="1"/>
          <c:order val="1"/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'approximation puissance '!$F$54:$F$68</c:f>
              <c:numCache>
                <c:formatCode>General</c:formatCode>
                <c:ptCount val="15"/>
                <c:pt idx="0">
                  <c:v>2.5359591388537881</c:v>
                </c:pt>
                <c:pt idx="1">
                  <c:v>2.3359591388537879</c:v>
                </c:pt>
                <c:pt idx="2">
                  <c:v>2.1359591388537882</c:v>
                </c:pt>
                <c:pt idx="3">
                  <c:v>1.9359591388537882</c:v>
                </c:pt>
                <c:pt idx="4">
                  <c:v>1.7359591388537883</c:v>
                </c:pt>
                <c:pt idx="5">
                  <c:v>1.5359591388537883</c:v>
                </c:pt>
                <c:pt idx="6">
                  <c:v>1.3359591388537884</c:v>
                </c:pt>
                <c:pt idx="7">
                  <c:v>1.1359591388537882</c:v>
                </c:pt>
                <c:pt idx="8">
                  <c:v>0.93595913885378801</c:v>
                </c:pt>
                <c:pt idx="9">
                  <c:v>0.73595913885378783</c:v>
                </c:pt>
                <c:pt idx="10">
                  <c:v>0.53595913885378765</c:v>
                </c:pt>
                <c:pt idx="11">
                  <c:v>0.33595913885378748</c:v>
                </c:pt>
                <c:pt idx="12">
                  <c:v>0.1359591388537873</c:v>
                </c:pt>
                <c:pt idx="13">
                  <c:v>3.5959138853788097E-2</c:v>
                </c:pt>
                <c:pt idx="14">
                  <c:v>1.595913885378808E-2</c:v>
                </c:pt>
              </c:numCache>
            </c:numRef>
          </c:xVal>
          <c:yVal>
            <c:numRef>
              <c:f>'approximation puissance '!$E$54:$E$68</c:f>
              <c:numCache>
                <c:formatCode>General</c:formatCode>
                <c:ptCount val="15"/>
                <c:pt idx="0">
                  <c:v>2.0205486425098682</c:v>
                </c:pt>
                <c:pt idx="1">
                  <c:v>2.6250618348511559</c:v>
                </c:pt>
                <c:pt idx="2">
                  <c:v>3.4913248354535331</c:v>
                </c:pt>
                <c:pt idx="3">
                  <c:v>4.7755789975308165</c:v>
                </c:pt>
                <c:pt idx="4">
                  <c:v>6.7594099761165793</c:v>
                </c:pt>
                <c:pt idx="5">
                  <c:v>9.983455934611186</c:v>
                </c:pt>
                <c:pt idx="6">
                  <c:v>15.570946548253501</c:v>
                </c:pt>
                <c:pt idx="7">
                  <c:v>26.104353409589038</c:v>
                </c:pt>
                <c:pt idx="8">
                  <c:v>48.381775740061777</c:v>
                </c:pt>
                <c:pt idx="9">
                  <c:v>104.0686542289879</c:v>
                </c:pt>
                <c:pt idx="10">
                  <c:v>285.83469318259768</c:v>
                </c:pt>
                <c:pt idx="11">
                  <c:v>1265.8971781938919</c:v>
                </c:pt>
                <c:pt idx="12">
                  <c:v>22601.849047036048</c:v>
                </c:pt>
                <c:pt idx="13">
                  <c:v>1564688.1188413389</c:v>
                </c:pt>
                <c:pt idx="14">
                  <c:v>20819985.391541269</c:v>
                </c:pt>
              </c:numCache>
            </c:numRef>
          </c:yVal>
          <c:smooth val="1"/>
        </c:ser>
        <c:ser>
          <c:idx val="5"/>
          <c:order val="3"/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'approximation puissance '!$W$54:$W$69</c:f>
              <c:numCache>
                <c:formatCode>General</c:formatCode>
                <c:ptCount val="16"/>
                <c:pt idx="0">
                  <c:v>2.5723857508062076</c:v>
                </c:pt>
                <c:pt idx="1">
                  <c:v>2.3723857508062078</c:v>
                </c:pt>
                <c:pt idx="2">
                  <c:v>2.1723857508062077</c:v>
                </c:pt>
                <c:pt idx="3">
                  <c:v>1.9723857508062077</c:v>
                </c:pt>
                <c:pt idx="4">
                  <c:v>1.7723857508062077</c:v>
                </c:pt>
                <c:pt idx="5">
                  <c:v>1.5723857508062078</c:v>
                </c:pt>
                <c:pt idx="6">
                  <c:v>1.3723857508062078</c:v>
                </c:pt>
                <c:pt idx="7">
                  <c:v>1.1723857508062077</c:v>
                </c:pt>
                <c:pt idx="8">
                  <c:v>0.97238575080620748</c:v>
                </c:pt>
                <c:pt idx="9">
                  <c:v>0.77238575080620731</c:v>
                </c:pt>
                <c:pt idx="10">
                  <c:v>0.57238575080620713</c:v>
                </c:pt>
                <c:pt idx="11">
                  <c:v>0.37238575080620695</c:v>
                </c:pt>
                <c:pt idx="12">
                  <c:v>0.17238575080620677</c:v>
                </c:pt>
                <c:pt idx="13">
                  <c:v>7.2385750806207572E-2</c:v>
                </c:pt>
                <c:pt idx="14">
                  <c:v>5.2385750806207554E-2</c:v>
                </c:pt>
                <c:pt idx="15">
                  <c:v>2.2385750806207749E-2</c:v>
                </c:pt>
              </c:numCache>
            </c:numRef>
          </c:xVal>
          <c:yVal>
            <c:numRef>
              <c:f>'approximation puissance '!$V$54:$V$69</c:f>
              <c:numCache>
                <c:formatCode>General</c:formatCode>
                <c:ptCount val="16"/>
                <c:pt idx="0">
                  <c:v>1.0769001902197357</c:v>
                </c:pt>
                <c:pt idx="1">
                  <c:v>1.3032673832332231</c:v>
                </c:pt>
                <c:pt idx="2">
                  <c:v>1.6039589678806276</c:v>
                </c:pt>
                <c:pt idx="3">
                  <c:v>2.0140348220034854</c:v>
                </c:pt>
                <c:pt idx="4">
                  <c:v>2.5913203784684873</c:v>
                </c:pt>
                <c:pt idx="5">
                  <c:v>3.4363266950370974</c:v>
                </c:pt>
                <c:pt idx="6">
                  <c:v>4.7354987077177437</c:v>
                </c:pt>
                <c:pt idx="7">
                  <c:v>6.8645614886195725</c:v>
                </c:pt>
                <c:pt idx="8">
                  <c:v>10.668275115417444</c:v>
                </c:pt>
                <c:pt idx="9">
                  <c:v>18.358036338767359</c:v>
                </c:pt>
                <c:pt idx="10">
                  <c:v>37.205522141334278</c:v>
                </c:pt>
                <c:pt idx="11">
                  <c:v>102.49201149977567</c:v>
                </c:pt>
                <c:pt idx="12">
                  <c:v>629.73794747695808</c:v>
                </c:pt>
                <c:pt idx="13">
                  <c:v>4869.3773799126893</c:v>
                </c:pt>
                <c:pt idx="14">
                  <c:v>10435.684144273531</c:v>
                </c:pt>
                <c:pt idx="15">
                  <c:v>77429.003775231933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652864"/>
        <c:axId val="27654784"/>
      </c:scatterChart>
      <c:valAx>
        <c:axId val="27652864"/>
        <c:scaling>
          <c:logBase val="10"/>
          <c:orientation val="minMax"/>
          <c:max val="10"/>
          <c:min val="1.0000000000000005E-2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baseline="0"/>
                  <a:t>Rc-R</a:t>
                </a:r>
                <a:endParaRPr lang="fr-FR" sz="2000"/>
              </a:p>
            </c:rich>
          </c:tx>
          <c:layout>
            <c:manualLayout>
              <c:xMode val="edge"/>
              <c:yMode val="edge"/>
              <c:x val="0.51946502667189975"/>
              <c:y val="0.90136921076238186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7654784"/>
        <c:crosses val="autoZero"/>
        <c:crossBetween val="midCat"/>
      </c:valAx>
      <c:valAx>
        <c:axId val="27654784"/>
        <c:scaling>
          <c:logBase val="10"/>
          <c:orientation val="minMax"/>
          <c:max val="1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T</a:t>
                </a:r>
                <a:r>
                  <a:rPr lang="fr-FR" sz="2000" dirty="0"/>
                  <a:t>*</a:t>
                </a:r>
              </a:p>
            </c:rich>
          </c:tx>
          <c:layout>
            <c:manualLayout>
              <c:xMode val="edge"/>
              <c:yMode val="edge"/>
              <c:x val="3.455351433199394E-2"/>
              <c:y val="0.41631855652702421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7652864"/>
        <c:crossesAt val="1.0000000000000005E-2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3485846205412"/>
          <c:y val="3.2010549175091663E-2"/>
          <c:w val="0.77133355239248369"/>
          <c:h val="0.8592363435312743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0070C0">
                  <a:alpha val="50000"/>
                </a:srgbClr>
              </a:solidFill>
            </c:spPr>
          </c:marker>
          <c:xVal>
            <c:numRef>
              <c:f>'approximation puissance '!$C$48:$C$53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3.5</c:v>
                </c:pt>
              </c:numCache>
            </c:numRef>
          </c:xVal>
          <c:yVal>
            <c:numRef>
              <c:f>'approximation puissance '!$D$48:$D$53</c:f>
              <c:numCache>
                <c:formatCode>General</c:formatCode>
                <c:ptCount val="6"/>
                <c:pt idx="0">
                  <c:v>14.4</c:v>
                </c:pt>
                <c:pt idx="1">
                  <c:v>5.5825604013100412</c:v>
                </c:pt>
                <c:pt idx="2">
                  <c:v>34.55520560471399</c:v>
                </c:pt>
                <c:pt idx="3">
                  <c:v>126.70142539811445</c:v>
                </c:pt>
                <c:pt idx="4">
                  <c:v>926.57093757736379</c:v>
                </c:pt>
                <c:pt idx="5">
                  <c:v>75221.620083212998</c:v>
                </c:pt>
              </c:numCache>
            </c:numRef>
          </c:yVal>
          <c:smooth val="0"/>
        </c:ser>
        <c:ser>
          <c:idx val="4"/>
          <c:order val="1"/>
          <c:tx>
            <c:v>200 rpm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FF0000">
                  <a:alpha val="50000"/>
                </a:srgbClr>
              </a:solidFill>
            </c:spPr>
          </c:marker>
          <c:xVal>
            <c:numRef>
              <c:f>'approximation puissance '!$T$48:$T$53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3.5</c:v>
                </c:pt>
              </c:numCache>
            </c:numRef>
          </c:xVal>
          <c:yVal>
            <c:numRef>
              <c:f>'approximation puissance '!$U$48:$U$53</c:f>
              <c:numCache>
                <c:formatCode>General</c:formatCode>
                <c:ptCount val="6"/>
                <c:pt idx="0">
                  <c:v>2.9280136257398413</c:v>
                </c:pt>
                <c:pt idx="1">
                  <c:v>5.6949853374863215</c:v>
                </c:pt>
                <c:pt idx="2">
                  <c:v>5.2226915121327142</c:v>
                </c:pt>
                <c:pt idx="3">
                  <c:v>21.920978365613482</c:v>
                </c:pt>
                <c:pt idx="4">
                  <c:v>92.523525722452447</c:v>
                </c:pt>
                <c:pt idx="5">
                  <c:v>4830.6475902943575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996736"/>
        <c:axId val="30999296"/>
      </c:scatterChart>
      <c:scatterChart>
        <c:scatterStyle val="smoothMarker"/>
        <c:varyColors val="0"/>
        <c:ser>
          <c:idx val="2"/>
          <c:order val="2"/>
          <c:spPr>
            <a:ln>
              <a:noFill/>
            </a:ln>
          </c:spPr>
          <c:marker>
            <c:symbol val="diamond"/>
            <c:size val="14"/>
            <c:spPr>
              <a:solidFill>
                <a:srgbClr val="0070C0"/>
              </a:solidFill>
            </c:spPr>
          </c:marker>
          <c:xVal>
            <c:numRef>
              <c:f>'approximation puissance '!$K$48:$K$53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'!$L$48:$L$53</c:f>
              <c:numCache>
                <c:formatCode>General</c:formatCode>
                <c:ptCount val="6"/>
                <c:pt idx="0">
                  <c:v>94.320357934090296</c:v>
                </c:pt>
                <c:pt idx="1">
                  <c:v>159.0323768106131</c:v>
                </c:pt>
                <c:pt idx="2">
                  <c:v>1604.83596307384</c:v>
                </c:pt>
                <c:pt idx="3">
                  <c:v>3970.3160293700098</c:v>
                </c:pt>
                <c:pt idx="4">
                  <c:v>7541.0125399999997</c:v>
                </c:pt>
                <c:pt idx="5">
                  <c:v>15648.35412</c:v>
                </c:pt>
              </c:numCache>
            </c:numRef>
          </c:yVal>
          <c:smooth val="1"/>
        </c:ser>
        <c:ser>
          <c:idx val="6"/>
          <c:order val="3"/>
          <c:spPr>
            <a:ln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</c:spPr>
          </c:marker>
          <c:xVal>
            <c:numRef>
              <c:f>'approximation puissance '!$AF$48:$AF$53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'!$AG$48:$AG$53</c:f>
              <c:numCache>
                <c:formatCode>General</c:formatCode>
                <c:ptCount val="6"/>
                <c:pt idx="0">
                  <c:v>59.303734280318366</c:v>
                </c:pt>
                <c:pt idx="1">
                  <c:v>67.788071832873982</c:v>
                </c:pt>
                <c:pt idx="2">
                  <c:v>593.33037449876349</c:v>
                </c:pt>
                <c:pt idx="3">
                  <c:v>1154.3493008517773</c:v>
                </c:pt>
                <c:pt idx="4">
                  <c:v>2563.4301</c:v>
                </c:pt>
                <c:pt idx="5">
                  <c:v>5239.3471</c:v>
                </c:pt>
              </c:numCache>
            </c:numRef>
          </c:yVal>
          <c:smooth val="1"/>
        </c:ser>
        <c:ser>
          <c:idx val="8"/>
          <c:order val="4"/>
          <c:spPr>
            <a:ln>
              <a:noFill/>
            </a:ln>
          </c:spPr>
          <c:marker>
            <c:symbol val="circle"/>
            <c:size val="10"/>
            <c:spPr>
              <a:solidFill>
                <a:srgbClr val="92D050">
                  <a:alpha val="50000"/>
                </a:srgbClr>
              </a:solidFill>
            </c:spPr>
          </c:marker>
          <c:xVal>
            <c:numRef>
              <c:f>'approximation puissance '!$AQ$48:$AQ$53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3.5</c:v>
                </c:pt>
              </c:numCache>
            </c:numRef>
          </c:xVal>
          <c:yVal>
            <c:numRef>
              <c:f>'approximation puissance '!$AR$48:$AR$53</c:f>
              <c:numCache>
                <c:formatCode>General</c:formatCode>
                <c:ptCount val="6"/>
                <c:pt idx="0">
                  <c:v>2.3256000000000001</c:v>
                </c:pt>
                <c:pt idx="1">
                  <c:v>5.45</c:v>
                </c:pt>
                <c:pt idx="2">
                  <c:v>23</c:v>
                </c:pt>
                <c:pt idx="3">
                  <c:v>80.650000000000006</c:v>
                </c:pt>
                <c:pt idx="4">
                  <c:v>456</c:v>
                </c:pt>
                <c:pt idx="5">
                  <c:v>32000</c:v>
                </c:pt>
              </c:numCache>
            </c:numRef>
          </c:yVal>
          <c:smooth val="1"/>
        </c:ser>
        <c:ser>
          <c:idx val="10"/>
          <c:order val="5"/>
          <c:spPr>
            <a:ln>
              <a:noFill/>
            </a:ln>
          </c:spPr>
          <c:marker>
            <c:symbol val="diamond"/>
            <c:size val="13"/>
            <c:spPr>
              <a:solidFill>
                <a:srgbClr val="92D050"/>
              </a:solidFill>
            </c:spPr>
          </c:marker>
          <c:xVal>
            <c:numRef>
              <c:f>'approximation puissance '!$BA$48:$BA$53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'!$BB$48:$BB$53</c:f>
              <c:numCache>
                <c:formatCode>General</c:formatCode>
                <c:ptCount val="6"/>
                <c:pt idx="0">
                  <c:v>69.256309999999999</c:v>
                </c:pt>
                <c:pt idx="1">
                  <c:v>140.30158678091959</c:v>
                </c:pt>
                <c:pt idx="2">
                  <c:v>1040.3485433287497</c:v>
                </c:pt>
                <c:pt idx="3">
                  <c:v>3192.5681399999999</c:v>
                </c:pt>
                <c:pt idx="4">
                  <c:v>5349.2526685053026</c:v>
                </c:pt>
                <c:pt idx="5">
                  <c:v>12138.809432018013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996736"/>
        <c:axId val="30999296"/>
      </c:scatterChart>
      <c:valAx>
        <c:axId val="30996736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baseline="0" dirty="0" smtClean="0"/>
                  <a:t>R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0.50902677480279968"/>
              <c:y val="0.9391136675049573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30999296"/>
        <c:crosses val="autoZero"/>
        <c:crossBetween val="midCat"/>
        <c:majorUnit val="1"/>
      </c:valAx>
      <c:valAx>
        <c:axId val="30999296"/>
        <c:scaling>
          <c:logBase val="10"/>
          <c:orientation val="minMax"/>
          <c:max val="1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FR" sz="1800" dirty="0" smtClean="0"/>
                  <a:t>T</a:t>
                </a:r>
                <a:r>
                  <a:rPr lang="fr-FR" sz="1800" dirty="0"/>
                  <a:t>*</a:t>
                </a:r>
              </a:p>
            </c:rich>
          </c:tx>
          <c:layout>
            <c:manualLayout>
              <c:xMode val="edge"/>
              <c:yMode val="edge"/>
              <c:x val="3.3555946702720413E-2"/>
              <c:y val="0.45502083969836687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30996736"/>
        <c:crosses val="autoZero"/>
        <c:crossBetween val="midCat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3485846205412"/>
          <c:y val="3.2010549175091663E-2"/>
          <c:w val="0.77133355239248369"/>
          <c:h val="0.85923634353127432"/>
        </c:manualLayout>
      </c:layout>
      <c:scatterChart>
        <c:scatterStyle val="smoothMarker"/>
        <c:varyColors val="0"/>
        <c:ser>
          <c:idx val="2"/>
          <c:order val="0"/>
          <c:spPr>
            <a:ln>
              <a:noFill/>
            </a:ln>
          </c:spPr>
          <c:marker>
            <c:symbol val="diamond"/>
            <c:size val="14"/>
            <c:spPr>
              <a:solidFill>
                <a:srgbClr val="0070C0"/>
              </a:solidFill>
            </c:spPr>
          </c:marker>
          <c:xVal>
            <c:numRef>
              <c:f>'approximation puissance '!$K$48:$K$53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'!$L$48:$L$53</c:f>
              <c:numCache>
                <c:formatCode>General</c:formatCode>
                <c:ptCount val="6"/>
                <c:pt idx="0">
                  <c:v>94.320357934090296</c:v>
                </c:pt>
                <c:pt idx="1">
                  <c:v>159.0323768106131</c:v>
                </c:pt>
                <c:pt idx="2">
                  <c:v>1604.83596307384</c:v>
                </c:pt>
                <c:pt idx="3">
                  <c:v>3970.3160293700098</c:v>
                </c:pt>
                <c:pt idx="4">
                  <c:v>7541.0125399999997</c:v>
                </c:pt>
                <c:pt idx="5">
                  <c:v>15648.35412</c:v>
                </c:pt>
              </c:numCache>
            </c:numRef>
          </c:yVal>
          <c:smooth val="1"/>
        </c:ser>
        <c:ser>
          <c:idx val="3"/>
          <c:order val="1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'approximation puissance '!$K$54:$K$77</c:f>
              <c:numCache>
                <c:formatCode>General</c:formatCode>
                <c:ptCount val="24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3.600000000000001</c:v>
                </c:pt>
                <c:pt idx="14">
                  <c:v>3.65</c:v>
                </c:pt>
                <c:pt idx="15">
                  <c:v>3.8</c:v>
                </c:pt>
                <c:pt idx="16">
                  <c:v>4</c:v>
                </c:pt>
                <c:pt idx="17">
                  <c:v>4.2</c:v>
                </c:pt>
                <c:pt idx="18">
                  <c:v>4.4000000000000004</c:v>
                </c:pt>
                <c:pt idx="19">
                  <c:v>4.5999999999999996</c:v>
                </c:pt>
                <c:pt idx="20">
                  <c:v>4.8</c:v>
                </c:pt>
                <c:pt idx="21">
                  <c:v>5</c:v>
                </c:pt>
                <c:pt idx="22">
                  <c:v>5.2</c:v>
                </c:pt>
                <c:pt idx="23">
                  <c:v>5.4</c:v>
                </c:pt>
              </c:numCache>
            </c:numRef>
          </c:xVal>
          <c:yVal>
            <c:numRef>
              <c:f>'approximation puissance '!$M$54:$M$77</c:f>
              <c:numCache>
                <c:formatCode>General</c:formatCode>
                <c:ptCount val="24"/>
                <c:pt idx="0">
                  <c:v>5.7173999510841975</c:v>
                </c:pt>
                <c:pt idx="1">
                  <c:v>10.223036549806158</c:v>
                </c:pt>
                <c:pt idx="2">
                  <c:v>18.789037176184976</c:v>
                </c:pt>
                <c:pt idx="3">
                  <c:v>35.592555400812493</c:v>
                </c:pt>
                <c:pt idx="4">
                  <c:v>69.713482925237969</c:v>
                </c:pt>
                <c:pt idx="5">
                  <c:v>141.70251954870449</c:v>
                </c:pt>
                <c:pt idx="6">
                  <c:v>300.20791944422086</c:v>
                </c:pt>
                <c:pt idx="7">
                  <c:v>666.31728188367458</c:v>
                </c:pt>
                <c:pt idx="8">
                  <c:v>1558.9333463546775</c:v>
                </c:pt>
                <c:pt idx="9">
                  <c:v>3873.4929205534204</c:v>
                </c:pt>
                <c:pt idx="10">
                  <c:v>10315.476155609418</c:v>
                </c:pt>
                <c:pt idx="11">
                  <c:v>29782.135221238415</c:v>
                </c:pt>
                <c:pt idx="12">
                  <c:v>94582.877518939378</c:v>
                </c:pt>
                <c:pt idx="13">
                  <c:v>336698.97728368221</c:v>
                </c:pt>
                <c:pt idx="14">
                  <c:v>472111.14423795714</c:v>
                </c:pt>
                <c:pt idx="15">
                  <c:v>1377594.2477593918</c:v>
                </c:pt>
                <c:pt idx="16">
                  <c:v>6704329.6147463322</c:v>
                </c:pt>
                <c:pt idx="17">
                  <c:v>40751687.256849922</c:v>
                </c:pt>
                <c:pt idx="18">
                  <c:v>332758840.29550117</c:v>
                </c:pt>
                <c:pt idx="19">
                  <c:v>4098264692.4579697</c:v>
                </c:pt>
                <c:pt idx="20">
                  <c:v>93078204739.805573</c:v>
                </c:pt>
                <c:pt idx="21">
                  <c:v>5803041838782.127</c:v>
                </c:pt>
                <c:pt idx="22">
                  <c:v>2655497045899586.5</c:v>
                </c:pt>
                <c:pt idx="23">
                  <c:v>4.8345387024096788E+20</c:v>
                </c:pt>
              </c:numCache>
            </c:numRef>
          </c:yVal>
          <c:smooth val="1"/>
        </c:ser>
        <c:ser>
          <c:idx val="6"/>
          <c:order val="2"/>
          <c:spPr>
            <a:ln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</c:spPr>
          </c:marker>
          <c:xVal>
            <c:numRef>
              <c:f>'approximation puissance '!$AF$48:$AF$53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'!$AG$48:$AG$53</c:f>
              <c:numCache>
                <c:formatCode>General</c:formatCode>
                <c:ptCount val="6"/>
                <c:pt idx="0">
                  <c:v>59.303734280318366</c:v>
                </c:pt>
                <c:pt idx="1">
                  <c:v>67.788071832873982</c:v>
                </c:pt>
                <c:pt idx="2">
                  <c:v>593.33037449876349</c:v>
                </c:pt>
                <c:pt idx="3">
                  <c:v>1154.3493008517773</c:v>
                </c:pt>
                <c:pt idx="4">
                  <c:v>2563.4301</c:v>
                </c:pt>
                <c:pt idx="5">
                  <c:v>5239.3471</c:v>
                </c:pt>
              </c:numCache>
            </c:numRef>
          </c:yVal>
          <c:smooth val="1"/>
        </c:ser>
        <c:ser>
          <c:idx val="7"/>
          <c:order val="3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'approximation puissance '!$AF$54:$AF$73</c:f>
              <c:numCache>
                <c:formatCode>General</c:formatCode>
                <c:ptCount val="20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3.5</c:v>
                </c:pt>
                <c:pt idx="14">
                  <c:v>3.52</c:v>
                </c:pt>
                <c:pt idx="15">
                  <c:v>3.55</c:v>
                </c:pt>
                <c:pt idx="16">
                  <c:v>4</c:v>
                </c:pt>
                <c:pt idx="17">
                  <c:v>4.2</c:v>
                </c:pt>
                <c:pt idx="18">
                  <c:v>4.4000000000000004</c:v>
                </c:pt>
                <c:pt idx="19">
                  <c:v>4.5999999999999996</c:v>
                </c:pt>
              </c:numCache>
            </c:numRef>
          </c:xVal>
          <c:yVal>
            <c:numRef>
              <c:f>'approximation puissance '!$AH$54:$AH$73</c:f>
              <c:numCache>
                <c:formatCode>General</c:formatCode>
                <c:ptCount val="20"/>
                <c:pt idx="0">
                  <c:v>6.6494545939502085</c:v>
                </c:pt>
                <c:pt idx="1">
                  <c:v>10.167987002767353</c:v>
                </c:pt>
                <c:pt idx="2">
                  <c:v>15.953685614849928</c:v>
                </c:pt>
                <c:pt idx="3">
                  <c:v>25.769538823549141</c:v>
                </c:pt>
                <c:pt idx="4">
                  <c:v>43.024213146896265</c:v>
                </c:pt>
                <c:pt idx="5">
                  <c:v>74.611918055301587</c:v>
                </c:pt>
                <c:pt idx="6">
                  <c:v>135.21722784559353</c:v>
                </c:pt>
                <c:pt idx="7">
                  <c:v>258.05565642478979</c:v>
                </c:pt>
                <c:pt idx="8">
                  <c:v>523.76178895597002</c:v>
                </c:pt>
                <c:pt idx="9">
                  <c:v>1145.3270991119145</c:v>
                </c:pt>
                <c:pt idx="10">
                  <c:v>2746.193118018251</c:v>
                </c:pt>
                <c:pt idx="11">
                  <c:v>7399.9959719257095</c:v>
                </c:pt>
                <c:pt idx="12">
                  <c:v>23231.758773913185</c:v>
                </c:pt>
                <c:pt idx="13">
                  <c:v>44306.293875673706</c:v>
                </c:pt>
                <c:pt idx="14">
                  <c:v>50767.583083822108</c:v>
                </c:pt>
                <c:pt idx="15">
                  <c:v>62567.454336982002</c:v>
                </c:pt>
                <c:pt idx="16">
                  <c:v>3961489.0551181827</c:v>
                </c:pt>
                <c:pt idx="17">
                  <c:v>79552837.852169827</c:v>
                </c:pt>
                <c:pt idx="18">
                  <c:v>13165469338.113129</c:v>
                </c:pt>
                <c:pt idx="19">
                  <c:v>2.4106684710317495E+24</c:v>
                </c:pt>
              </c:numCache>
            </c:numRef>
          </c:yVal>
          <c:smooth val="1"/>
        </c:ser>
        <c:ser>
          <c:idx val="10"/>
          <c:order val="4"/>
          <c:spPr>
            <a:ln>
              <a:noFill/>
            </a:ln>
          </c:spPr>
          <c:marker>
            <c:symbol val="diamond"/>
            <c:size val="13"/>
            <c:spPr>
              <a:solidFill>
                <a:srgbClr val="92D050"/>
              </a:solidFill>
            </c:spPr>
          </c:marker>
          <c:xVal>
            <c:numRef>
              <c:f>'approximation puissance '!$BA$48:$BA$53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'!$BB$48:$BB$53</c:f>
              <c:numCache>
                <c:formatCode>General</c:formatCode>
                <c:ptCount val="6"/>
                <c:pt idx="0">
                  <c:v>69.256309999999999</c:v>
                </c:pt>
                <c:pt idx="1">
                  <c:v>140.30158678091959</c:v>
                </c:pt>
                <c:pt idx="2">
                  <c:v>1040.3485433287497</c:v>
                </c:pt>
                <c:pt idx="3">
                  <c:v>3192.5681399999999</c:v>
                </c:pt>
                <c:pt idx="4">
                  <c:v>5349.2526685053026</c:v>
                </c:pt>
                <c:pt idx="5">
                  <c:v>12138.809432018013</c:v>
                </c:pt>
              </c:numCache>
            </c:numRef>
          </c:yVal>
          <c:smooth val="1"/>
        </c:ser>
        <c:ser>
          <c:idx val="11"/>
          <c:order val="5"/>
          <c:spPr>
            <a:ln w="3175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'approximation puissance '!$BA$54:$BA$75</c:f>
              <c:numCache>
                <c:formatCode>General</c:formatCode>
                <c:ptCount val="22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3.5</c:v>
                </c:pt>
                <c:pt idx="14">
                  <c:v>3.65</c:v>
                </c:pt>
                <c:pt idx="15">
                  <c:v>3.8</c:v>
                </c:pt>
                <c:pt idx="16">
                  <c:v>4</c:v>
                </c:pt>
                <c:pt idx="17">
                  <c:v>4.2</c:v>
                </c:pt>
                <c:pt idx="18">
                  <c:v>4.4000000000000004</c:v>
                </c:pt>
                <c:pt idx="19">
                  <c:v>4.5999999999999996</c:v>
                </c:pt>
                <c:pt idx="20">
                  <c:v>4.6500000000000004</c:v>
                </c:pt>
                <c:pt idx="21">
                  <c:v>5</c:v>
                </c:pt>
              </c:numCache>
            </c:numRef>
          </c:xVal>
          <c:yVal>
            <c:numRef>
              <c:f>'approximation puissance '!$BC$54:$BC$75</c:f>
              <c:numCache>
                <c:formatCode>General</c:formatCode>
                <c:ptCount val="22"/>
                <c:pt idx="0">
                  <c:v>4.7497934251995124</c:v>
                </c:pt>
                <c:pt idx="1">
                  <c:v>8.324280096415281</c:v>
                </c:pt>
                <c:pt idx="2">
                  <c:v>15.01506574425904</c:v>
                </c:pt>
                <c:pt idx="3">
                  <c:v>27.962141430391906</c:v>
                </c:pt>
                <c:pt idx="4">
                  <c:v>53.958865191292901</c:v>
                </c:pt>
                <c:pt idx="5">
                  <c:v>108.36272476550779</c:v>
                </c:pt>
                <c:pt idx="6">
                  <c:v>227.64652816336255</c:v>
                </c:pt>
                <c:pt idx="7">
                  <c:v>503.39599577664114</c:v>
                </c:pt>
                <c:pt idx="8">
                  <c:v>1180.6794406160543</c:v>
                </c:pt>
                <c:pt idx="9">
                  <c:v>2965.0316525273065</c:v>
                </c:pt>
                <c:pt idx="10">
                  <c:v>8068.2020669644653</c:v>
                </c:pt>
                <c:pt idx="11">
                  <c:v>24156.468353318483</c:v>
                </c:pt>
                <c:pt idx="12">
                  <c:v>81202.744539914755</c:v>
                </c:pt>
                <c:pt idx="13">
                  <c:v>156764.4347295711</c:v>
                </c:pt>
                <c:pt idx="14">
                  <c:v>453914.82562710461</c:v>
                </c:pt>
                <c:pt idx="15">
                  <c:v>1464893.811190309</c:v>
                </c:pt>
                <c:pt idx="16">
                  <c:v>8641678.7712969575</c:v>
                </c:pt>
                <c:pt idx="17">
                  <c:v>70557638.705784798</c:v>
                </c:pt>
                <c:pt idx="18">
                  <c:v>922988943.29772663</c:v>
                </c:pt>
                <c:pt idx="19">
                  <c:v>25461342278.237595</c:v>
                </c:pt>
                <c:pt idx="20">
                  <c:v>69488886773.251923</c:v>
                </c:pt>
                <c:pt idx="21">
                  <c:v>8462182482096697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333184"/>
        <c:axId val="70335104"/>
      </c:scatterChart>
      <c:valAx>
        <c:axId val="70333184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baseline="0" dirty="0" smtClean="0"/>
                  <a:t>R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0.50902677480279968"/>
              <c:y val="0.9391136675049573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70335104"/>
        <c:crosses val="autoZero"/>
        <c:crossBetween val="midCat"/>
        <c:majorUnit val="1"/>
      </c:valAx>
      <c:valAx>
        <c:axId val="70335104"/>
        <c:scaling>
          <c:logBase val="10"/>
          <c:orientation val="minMax"/>
          <c:max val="1000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FR" sz="1800" dirty="0" smtClean="0"/>
                  <a:t>T</a:t>
                </a:r>
                <a:r>
                  <a:rPr lang="fr-FR" sz="1800" dirty="0"/>
                  <a:t>*</a:t>
                </a:r>
              </a:p>
            </c:rich>
          </c:tx>
          <c:layout>
            <c:manualLayout>
              <c:xMode val="edge"/>
              <c:yMode val="edge"/>
              <c:x val="3.3555946702720413E-2"/>
              <c:y val="0.45502083969836687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70333184"/>
        <c:crosses val="autoZero"/>
        <c:crossBetween val="midCat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6488079412182"/>
          <c:y val="0.10514562330231088"/>
          <c:w val="0.69291928169395733"/>
          <c:h val="0.74273802439830117"/>
        </c:manualLayout>
      </c:layout>
      <c:scatterChart>
        <c:scatterStyle val="smoothMarker"/>
        <c:varyColors val="0"/>
        <c:ser>
          <c:idx val="2"/>
          <c:order val="0"/>
          <c:spPr>
            <a:ln>
              <a:noFill/>
            </a:ln>
          </c:spPr>
          <c:marker>
            <c:symbol val="diamond"/>
            <c:size val="14"/>
            <c:spPr>
              <a:solidFill>
                <a:srgbClr val="0070C0"/>
              </a:solidFill>
            </c:spPr>
          </c:marker>
          <c:trendline>
            <c:spPr>
              <a:ln w="31750">
                <a:solidFill>
                  <a:srgbClr val="0070C0"/>
                </a:solidFill>
              </a:ln>
            </c:spPr>
            <c:trendlineType val="exp"/>
            <c:dispRSqr val="0"/>
            <c:dispEq val="0"/>
          </c:trendline>
          <c:xVal>
            <c:numRef>
              <c:f>'approximation puissance '!$K$48:$K$53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'!$L$48:$L$53</c:f>
              <c:numCache>
                <c:formatCode>General</c:formatCode>
                <c:ptCount val="6"/>
                <c:pt idx="0">
                  <c:v>94.320357934090296</c:v>
                </c:pt>
                <c:pt idx="1">
                  <c:v>159.0323768106131</c:v>
                </c:pt>
                <c:pt idx="2">
                  <c:v>1604.83596307384</c:v>
                </c:pt>
                <c:pt idx="3">
                  <c:v>3970.3160293700098</c:v>
                </c:pt>
                <c:pt idx="4">
                  <c:v>7541.0125399999997</c:v>
                </c:pt>
                <c:pt idx="5">
                  <c:v>15648.35412</c:v>
                </c:pt>
              </c:numCache>
            </c:numRef>
          </c:yVal>
          <c:smooth val="1"/>
        </c:ser>
        <c:ser>
          <c:idx val="6"/>
          <c:order val="1"/>
          <c:spPr>
            <a:ln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</c:spPr>
          </c:marker>
          <c:trendline>
            <c:spPr>
              <a:ln w="31750">
                <a:solidFill>
                  <a:srgbClr val="FF0000"/>
                </a:solidFill>
              </a:ln>
            </c:spPr>
            <c:trendlineType val="exp"/>
            <c:dispRSqr val="0"/>
            <c:dispEq val="0"/>
          </c:trendline>
          <c:xVal>
            <c:numRef>
              <c:f>'approximation puissance '!$AF$48:$AF$53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'!$AG$48:$AG$53</c:f>
              <c:numCache>
                <c:formatCode>General</c:formatCode>
                <c:ptCount val="6"/>
                <c:pt idx="0">
                  <c:v>59.303734280318366</c:v>
                </c:pt>
                <c:pt idx="1">
                  <c:v>67.788071832873982</c:v>
                </c:pt>
                <c:pt idx="2">
                  <c:v>593.33037449876349</c:v>
                </c:pt>
                <c:pt idx="3">
                  <c:v>1154.3493008517773</c:v>
                </c:pt>
                <c:pt idx="4">
                  <c:v>2563.4301</c:v>
                </c:pt>
                <c:pt idx="5">
                  <c:v>5239.3471</c:v>
                </c:pt>
              </c:numCache>
            </c:numRef>
          </c:yVal>
          <c:smooth val="1"/>
        </c:ser>
        <c:ser>
          <c:idx val="10"/>
          <c:order val="2"/>
          <c:spPr>
            <a:ln>
              <a:noFill/>
            </a:ln>
          </c:spPr>
          <c:marker>
            <c:symbol val="diamond"/>
            <c:size val="13"/>
            <c:spPr>
              <a:solidFill>
                <a:srgbClr val="92D050"/>
              </a:solidFill>
            </c:spPr>
          </c:marker>
          <c:trendline>
            <c:spPr>
              <a:ln w="31750">
                <a:solidFill>
                  <a:srgbClr val="92D050"/>
                </a:solidFill>
              </a:ln>
            </c:spPr>
            <c:trendlineType val="exp"/>
            <c:dispRSqr val="0"/>
            <c:dispEq val="0"/>
          </c:trendline>
          <c:xVal>
            <c:numRef>
              <c:f>'approximation puissance '!$BA$48:$BA$53</c:f>
              <c:numCache>
                <c:formatCode>General</c:formatCode>
                <c:ptCount val="6"/>
                <c:pt idx="0">
                  <c:v>1.8333333333333333</c:v>
                </c:pt>
                <c:pt idx="1">
                  <c:v>2.1666666666666665</c:v>
                </c:pt>
                <c:pt idx="2">
                  <c:v>2.5</c:v>
                </c:pt>
                <c:pt idx="3">
                  <c:v>2.8333333333333335</c:v>
                </c:pt>
                <c:pt idx="4">
                  <c:v>3.1666666666666665</c:v>
                </c:pt>
                <c:pt idx="5">
                  <c:v>3.83</c:v>
                </c:pt>
              </c:numCache>
            </c:numRef>
          </c:xVal>
          <c:yVal>
            <c:numRef>
              <c:f>'approximation puissance '!$BB$48:$BB$53</c:f>
              <c:numCache>
                <c:formatCode>General</c:formatCode>
                <c:ptCount val="6"/>
                <c:pt idx="0">
                  <c:v>69.256309999999999</c:v>
                </c:pt>
                <c:pt idx="1">
                  <c:v>140.30158678091959</c:v>
                </c:pt>
                <c:pt idx="2">
                  <c:v>1040.3485433287497</c:v>
                </c:pt>
                <c:pt idx="3">
                  <c:v>3192.5681399999999</c:v>
                </c:pt>
                <c:pt idx="4">
                  <c:v>5349.2526685053026</c:v>
                </c:pt>
                <c:pt idx="5">
                  <c:v>12138.809432018013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234112"/>
        <c:axId val="72236032"/>
      </c:scatterChart>
      <c:valAx>
        <c:axId val="72234112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 </a:t>
                </a:r>
                <a:r>
                  <a:rPr lang="fr-FR" sz="2000" dirty="0"/>
                  <a:t>R</a:t>
                </a:r>
              </a:p>
            </c:rich>
          </c:tx>
          <c:layout>
            <c:manualLayout>
              <c:xMode val="edge"/>
              <c:yMode val="edge"/>
              <c:x val="0.46267174430440861"/>
              <c:y val="0.9056702681976670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72236032"/>
        <c:crosses val="autoZero"/>
        <c:crossBetween val="midCat"/>
        <c:majorUnit val="1"/>
      </c:valAx>
      <c:valAx>
        <c:axId val="72236032"/>
        <c:scaling>
          <c:logBase val="10"/>
          <c:orientation val="minMax"/>
          <c:max val="1000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fr-FR" sz="2000" dirty="0" smtClean="0"/>
                  <a:t>T</a:t>
                </a:r>
                <a:r>
                  <a:rPr lang="fr-FR" sz="2000" dirty="0"/>
                  <a:t>*</a:t>
                </a:r>
              </a:p>
            </c:rich>
          </c:tx>
          <c:layout>
            <c:manualLayout>
              <c:xMode val="edge"/>
              <c:yMode val="edge"/>
              <c:x val="8.1974661376083887E-3"/>
              <c:y val="0.4822046850391018"/>
            </c:manualLayout>
          </c:layout>
          <c:overlay val="0"/>
        </c:title>
        <c:numFmt formatCode="0\.E+0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72234112"/>
        <c:crosses val="autoZero"/>
        <c:crossBetween val="midCat"/>
        <c:majorUnit val="100"/>
      </c:valAx>
    </c:plotArea>
    <c:plotVisOnly val="1"/>
    <c:dispBlanksAs val="gap"/>
    <c:showDLblsOverMax val="0"/>
  </c:chart>
  <c:spPr>
    <a:ln w="34925"/>
  </c:spPr>
  <c:txPr>
    <a:bodyPr/>
    <a:lstStyle/>
    <a:p>
      <a:pPr>
        <a:defRPr sz="1100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</cdr:x>
      <cdr:y>0.52308</cdr:y>
    </cdr:from>
    <cdr:to>
      <cdr:x>0.34166</cdr:x>
      <cdr:y>0.70769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512168" y="2448273"/>
          <a:ext cx="1440102" cy="864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600" b="1" dirty="0" smtClean="0">
              <a:solidFill>
                <a:srgbClr val="0070C0"/>
              </a:solidFill>
            </a:rPr>
            <a:t>R = 1.83</a:t>
          </a:r>
        </a:p>
        <a:p xmlns:a="http://schemas.openxmlformats.org/drawingml/2006/main">
          <a:r>
            <a:rPr lang="fr-FR" sz="1600" b="1" dirty="0" err="1" smtClean="0">
              <a:solidFill>
                <a:srgbClr val="0070C0"/>
              </a:solidFill>
            </a:rPr>
            <a:t>Re</a:t>
          </a:r>
          <a:r>
            <a:rPr lang="fr-FR" sz="1600" b="1" dirty="0" smtClean="0">
              <a:solidFill>
                <a:srgbClr val="0070C0"/>
              </a:solidFill>
            </a:rPr>
            <a:t> = 185</a:t>
          </a:r>
          <a:endParaRPr lang="fr-FR" sz="16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0.54577</cdr:x>
      <cdr:y>0.53846</cdr:y>
    </cdr:from>
    <cdr:to>
      <cdr:x>0.99577</cdr:x>
      <cdr:y>0.64615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4716016" y="2520273"/>
          <a:ext cx="3888432" cy="504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800" dirty="0" smtClean="0"/>
            <a:t>’’</a:t>
          </a:r>
          <a:r>
            <a:rPr lang="fr-FR" sz="1800" dirty="0" err="1" smtClean="0"/>
            <a:t>Mean</a:t>
          </a:r>
          <a:r>
            <a:rPr lang="fr-FR" sz="1800" dirty="0" smtClean="0"/>
            <a:t>’’ size of an avalanche</a:t>
          </a:r>
          <a:endParaRPr lang="fr-FR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F390-6B51-0142-909E-2B00B502133B}" type="datetimeFigureOut">
              <a:rPr lang="fr-FR" smtClean="0"/>
              <a:pPr/>
              <a:t>05/10/2015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9928F-3235-4A44-9EFB-721250788FE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403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886BC-D6FA-432E-8229-C900A3CC2B28}" type="datetimeFigureOut">
              <a:rPr lang="fr-FR" smtClean="0"/>
              <a:pPr/>
              <a:t>05/10/2015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61DF1-DA3B-4BE7-996B-D3A5EFCFD60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468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159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Ordonnée mettre log10 de T* !!!!!</a:t>
            </a:r>
          </a:p>
          <a:p>
            <a:endParaRPr lang="fr-FR" dirty="0" smtClean="0"/>
          </a:p>
          <a:p>
            <a:r>
              <a:rPr lang="fr-FR" dirty="0" smtClean="0"/>
              <a:t>Contraste entre les deux</a:t>
            </a:r>
          </a:p>
          <a:p>
            <a:r>
              <a:rPr lang="fr-FR" dirty="0" err="1" smtClean="0"/>
              <a:t>Surprising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Spheres</a:t>
            </a:r>
            <a:r>
              <a:rPr lang="fr-FR" dirty="0" smtClean="0"/>
              <a:t> divergence et cette</a:t>
            </a:r>
            <a:r>
              <a:rPr lang="fr-FR" baseline="0" dirty="0" smtClean="0"/>
              <a:t> divergence = power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 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Morpho divergence tardive pour R plus élevé </a:t>
            </a:r>
          </a:p>
          <a:p>
            <a:endParaRPr lang="fr-FR" dirty="0" smtClean="0"/>
          </a:p>
          <a:p>
            <a:r>
              <a:rPr lang="fr-FR" dirty="0" smtClean="0"/>
              <a:t>Avalanche de grains</a:t>
            </a:r>
            <a:r>
              <a:rPr lang="fr-FR" baseline="0" dirty="0" smtClean="0"/>
              <a:t> aplaties plus grande que sphériques résultat surprenant  !!!!!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baseline="0" dirty="0" err="1" smtClean="0"/>
              <a:t>Morpho</a:t>
            </a:r>
            <a:r>
              <a:rPr lang="en-US" baseline="0" dirty="0" smtClean="0"/>
              <a:t> late divergence for higher R</a:t>
            </a:r>
          </a:p>
          <a:p>
            <a:endParaRPr lang="en-US" baseline="0" dirty="0" smtClean="0"/>
          </a:p>
          <a:p>
            <a:r>
              <a:rPr lang="en-US" baseline="0" dirty="0" smtClean="0"/>
              <a:t>Avalanche flattened grains larger than spherical surprising result !!!!!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186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Ordonnée mettre log10 de T* !!!!!</a:t>
            </a:r>
          </a:p>
          <a:p>
            <a:endParaRPr lang="fr-FR" dirty="0" smtClean="0"/>
          </a:p>
          <a:p>
            <a:r>
              <a:rPr lang="fr-FR" dirty="0" smtClean="0"/>
              <a:t>Contraste entre les deux</a:t>
            </a:r>
          </a:p>
          <a:p>
            <a:endParaRPr lang="fr-FR" dirty="0" smtClean="0"/>
          </a:p>
          <a:p>
            <a:r>
              <a:rPr lang="fr-FR" dirty="0" smtClean="0"/>
              <a:t>Pas une loi puissance</a:t>
            </a:r>
          </a:p>
          <a:p>
            <a:endParaRPr lang="fr-FR" dirty="0" smtClean="0"/>
          </a:p>
          <a:p>
            <a:r>
              <a:rPr lang="fr-FR" dirty="0" err="1" smtClean="0"/>
              <a:t>Spheres</a:t>
            </a:r>
            <a:r>
              <a:rPr lang="fr-FR" dirty="0" smtClean="0"/>
              <a:t> divergence et cette</a:t>
            </a:r>
            <a:r>
              <a:rPr lang="fr-FR" baseline="0" dirty="0" smtClean="0"/>
              <a:t> divergence = power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 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Morpho divergence tardive pour R plus élevé </a:t>
            </a:r>
          </a:p>
          <a:p>
            <a:endParaRPr lang="fr-FR" dirty="0" smtClean="0"/>
          </a:p>
          <a:p>
            <a:r>
              <a:rPr lang="fr-FR" dirty="0" smtClean="0"/>
              <a:t>Avalanche de grains</a:t>
            </a:r>
            <a:r>
              <a:rPr lang="fr-FR" baseline="0" dirty="0" smtClean="0"/>
              <a:t> aplaties plus grande que sphériques résultat surprenant  !!!!!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baseline="0" dirty="0" err="1" smtClean="0"/>
              <a:t>Morpho</a:t>
            </a:r>
            <a:r>
              <a:rPr lang="en-US" baseline="0" dirty="0" smtClean="0"/>
              <a:t> late divergence for higher R</a:t>
            </a:r>
          </a:p>
          <a:p>
            <a:endParaRPr lang="en-US" baseline="0" dirty="0" smtClean="0"/>
          </a:p>
          <a:p>
            <a:r>
              <a:rPr lang="en-US" baseline="0" dirty="0" smtClean="0"/>
              <a:t>Avalanche flattened grains larger than spherical surprising result !!!!!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186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Wall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jamming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impossible for flat </a:t>
            </a:r>
            <a:r>
              <a:rPr lang="fr-FR" dirty="0" err="1" smtClean="0"/>
              <a:t>spheres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exponnetial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 show the best fit </a:t>
            </a:r>
            <a:r>
              <a:rPr lang="fr-FR" baseline="0" dirty="0" err="1" smtClean="0"/>
              <a:t>unlike</a:t>
            </a:r>
            <a:r>
              <a:rPr lang="fr-FR" baseline="0" dirty="0" smtClean="0"/>
              <a:t> power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068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Video</a:t>
            </a:r>
            <a:r>
              <a:rPr lang="fr-FR" dirty="0" smtClean="0"/>
              <a:t> pour montrer</a:t>
            </a:r>
            <a:r>
              <a:rPr lang="fr-FR" baseline="0" dirty="0" smtClean="0"/>
              <a:t> zone morte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On constate que pour les grains aplaties des zones mortes apparaissent ce qui limitent considérablement</a:t>
            </a:r>
            <a:r>
              <a:rPr lang="fr-FR" baseline="0" dirty="0" smtClean="0"/>
              <a:t> la formation des blocages.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En effet , seul la direction axiale (centre de l’orifice) permet une circulation des particules qui crée alors un « flux » homogène limitant les interactions avec les particules venant des extrémités.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Formation de zones mortes </a:t>
            </a:r>
            <a:r>
              <a:rPr lang="fr-FR" baseline="0" dirty="0" smtClean="0">
                <a:sym typeface="Wingdings" panose="05000000000000000000" pitchFamily="2" charset="2"/>
              </a:rPr>
              <a:t> accumulation de grains joue le rôle de convergent</a:t>
            </a:r>
          </a:p>
          <a:p>
            <a:endParaRPr lang="fr-FR" baseline="0" dirty="0" smtClean="0">
              <a:sym typeface="Wingdings" panose="05000000000000000000" pitchFamily="2" charset="2"/>
            </a:endParaRPr>
          </a:p>
          <a:p>
            <a:endParaRPr lang="fr-FR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/>
              <a:t>We note that for the flattened grains dead zones appear which significantly limit the formation of blockages.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Indeed, only the axial direction ( center of the hole ) allows movement of particles which then creates a "flow" homogeneous limiting interactions with the particles coming from the ends 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Formation of dead zones  grain accumulation acts as converging</a:t>
            </a:r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40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Impose vitesse max</a:t>
            </a:r>
          </a:p>
          <a:p>
            <a:r>
              <a:rPr lang="fr-FR" dirty="0" smtClean="0"/>
              <a:t>Courbe 2D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993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15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Avalanche = particule qui s’écoulent</a:t>
            </a:r>
            <a:r>
              <a:rPr lang="fr-FR" baseline="0" dirty="0" smtClean="0"/>
              <a:t> entre un déblocage manuel provoqué et un blocage spontané</a:t>
            </a:r>
          </a:p>
          <a:p>
            <a:endParaRPr lang="fr-FR" baseline="0" dirty="0" smtClean="0"/>
          </a:p>
          <a:p>
            <a:r>
              <a:rPr lang="fr-FR" baseline="0" dirty="0" smtClean="0"/>
              <a:t>Flottant= probabilité de blocage d’un écoulement continu dilué </a:t>
            </a:r>
          </a:p>
          <a:p>
            <a:endParaRPr lang="fr-FR" baseline="0" dirty="0" smtClean="0"/>
          </a:p>
          <a:p>
            <a:r>
              <a:rPr lang="fr-FR" baseline="0" dirty="0" smtClean="0"/>
              <a:t>Cependant peu d'études sur des granulaires complètement  immergés. 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Sphéres</a:t>
            </a:r>
            <a:r>
              <a:rPr lang="fr-FR" baseline="0" dirty="0" smtClean="0"/>
              <a:t> immergées avec un dispositif </a:t>
            </a:r>
            <a:r>
              <a:rPr lang="fr-FR" baseline="0" dirty="0" err="1" smtClean="0"/>
              <a:t>bidimensionniel</a:t>
            </a:r>
            <a:r>
              <a:rPr lang="fr-FR" baseline="0" dirty="0" smtClean="0"/>
              <a:t> car cela facilite le suivi des particules.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dirty="0" smtClean="0"/>
              <a:t>Avalanche = particle flowing between a manual release induced and spontaneous blocking </a:t>
            </a:r>
          </a:p>
          <a:p>
            <a:endParaRPr lang="en-US" dirty="0" smtClean="0"/>
          </a:p>
          <a:p>
            <a:r>
              <a:rPr lang="en-US" dirty="0" smtClean="0"/>
              <a:t>Floating = block probability dilute continuous flow </a:t>
            </a:r>
          </a:p>
          <a:p>
            <a:endParaRPr lang="en-US" dirty="0" smtClean="0"/>
          </a:p>
          <a:p>
            <a:r>
              <a:rPr lang="en-US" dirty="0" smtClean="0"/>
              <a:t>However few studies on completely immersed granular . </a:t>
            </a:r>
          </a:p>
          <a:p>
            <a:endParaRPr lang="en-US" dirty="0" smtClean="0"/>
          </a:p>
          <a:p>
            <a:r>
              <a:rPr lang="en-US" dirty="0" smtClean="0"/>
              <a:t>Spheres with a submerged </a:t>
            </a:r>
            <a:r>
              <a:rPr lang="en-US" dirty="0" err="1" smtClean="0"/>
              <a:t>bidimensionniel</a:t>
            </a:r>
            <a:r>
              <a:rPr lang="en-US" dirty="0" smtClean="0"/>
              <a:t> device because it facilitates tracking of particles.</a:t>
            </a:r>
            <a:endParaRPr lang="fr-FR" baseline="0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79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Nous avons développé un </a:t>
            </a:r>
            <a:r>
              <a:rPr lang="fr-FR" dirty="0" err="1" smtClean="0"/>
              <a:t>disp</a:t>
            </a:r>
            <a:r>
              <a:rPr lang="fr-FR" dirty="0" smtClean="0"/>
              <a:t> </a:t>
            </a:r>
            <a:r>
              <a:rPr lang="fr-FR" dirty="0" err="1" smtClean="0"/>
              <a:t>exp</a:t>
            </a:r>
            <a:r>
              <a:rPr lang="fr-FR" dirty="0" smtClean="0"/>
              <a:t> avec monocouche de grains</a:t>
            </a:r>
            <a:r>
              <a:rPr lang="fr-FR" baseline="0" dirty="0" smtClean="0"/>
              <a:t> qui </a:t>
            </a:r>
            <a:r>
              <a:rPr lang="fr-FR" baseline="0" dirty="0" err="1" smtClean="0"/>
              <a:t>sécoulent</a:t>
            </a:r>
            <a:r>
              <a:rPr lang="fr-FR" baseline="0" dirty="0" smtClean="0"/>
              <a:t> dans un canal à section rectangulaire </a:t>
            </a:r>
          </a:p>
          <a:p>
            <a:r>
              <a:rPr lang="fr-FR" baseline="0" dirty="0" smtClean="0"/>
              <a:t>H=1.25Dparticules et l=23D.</a:t>
            </a:r>
          </a:p>
          <a:p>
            <a:endParaRPr lang="fr-FR" baseline="0" dirty="0" smtClean="0"/>
          </a:p>
          <a:p>
            <a:r>
              <a:rPr lang="fr-FR" baseline="0" dirty="0" smtClean="0"/>
              <a:t>Nous nous assurons de l’</a:t>
            </a:r>
            <a:r>
              <a:rPr lang="fr-FR" baseline="0" dirty="0" err="1" smtClean="0"/>
              <a:t>isodensité</a:t>
            </a:r>
            <a:r>
              <a:rPr lang="fr-FR" baseline="0" dirty="0" smtClean="0"/>
              <a:t> du milieu liquide avec les grains pour s’affranchir de la sédimentation ou des forces </a:t>
            </a:r>
            <a:r>
              <a:rPr lang="fr-FR" baseline="0" dirty="0" err="1" smtClean="0"/>
              <a:t>d’archimède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Deux cas seront traitées dans l’analyse des particules, des sphères et des sphères aplaties.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Dans notre étude, nous faisons varier le débit et les </a:t>
            </a:r>
            <a:r>
              <a:rPr lang="fr-FR" baseline="0" dirty="0" err="1" smtClean="0"/>
              <a:t>reynolds</a:t>
            </a:r>
            <a:r>
              <a:rPr lang="fr-FR" baseline="0" dirty="0" smtClean="0"/>
              <a:t> associés sont : (valeurs)</a:t>
            </a:r>
          </a:p>
          <a:p>
            <a:r>
              <a:rPr lang="fr-FR" dirty="0" smtClean="0"/>
              <a:t>Stokes : Les particules suivent le mouvement du fluide </a:t>
            </a:r>
          </a:p>
          <a:p>
            <a:endParaRPr lang="fr-FR" dirty="0" smtClean="0"/>
          </a:p>
          <a:p>
            <a:r>
              <a:rPr lang="fr-FR" dirty="0" smtClean="0"/>
              <a:t>Pour</a:t>
            </a:r>
            <a:r>
              <a:rPr lang="fr-FR" baseline="0" dirty="0" smtClean="0"/>
              <a:t> permettre le blocage nous avons placé une restriction dont l’espacement n’est pas fixe. Pour caractériser cette restriction, nous faisons appelle à un nombre adimensionné noté R que l’on nommera le rapport d’ouverture. Et R est donc le rapport entre la taille de l’orifice (espace entre les deux tiges) et le diamètre des particules.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dirty="0" smtClean="0"/>
              <a:t>We have developed a </a:t>
            </a:r>
            <a:r>
              <a:rPr lang="en-US" dirty="0" err="1" smtClean="0"/>
              <a:t>exp</a:t>
            </a:r>
            <a:r>
              <a:rPr lang="en-US" dirty="0" smtClean="0"/>
              <a:t> operative with monolayer of grains </a:t>
            </a:r>
            <a:r>
              <a:rPr lang="en-US" dirty="0" err="1" smtClean="0"/>
              <a:t>sécoulent</a:t>
            </a:r>
            <a:r>
              <a:rPr lang="en-US" dirty="0" smtClean="0"/>
              <a:t> in a rectangular section channel H = = 1.25Dparticules and 23D . </a:t>
            </a:r>
          </a:p>
          <a:p>
            <a:endParaRPr lang="en-US" dirty="0" smtClean="0"/>
          </a:p>
          <a:p>
            <a:r>
              <a:rPr lang="en-US" dirty="0" smtClean="0"/>
              <a:t>We ensure the constant density of the liquid medium with the grains to overcome sedimentation or Archimedes forces. </a:t>
            </a:r>
          </a:p>
          <a:p>
            <a:endParaRPr lang="en-US" dirty="0" smtClean="0"/>
          </a:p>
          <a:p>
            <a:r>
              <a:rPr lang="en-US" dirty="0" smtClean="0"/>
              <a:t>Two cases will be treated in the particle analysis , spheres and flattened spheres . </a:t>
            </a:r>
          </a:p>
          <a:p>
            <a:endParaRPr lang="en-US" dirty="0" smtClean="0"/>
          </a:p>
          <a:p>
            <a:r>
              <a:rPr lang="en-US" dirty="0" smtClean="0"/>
              <a:t>In our study, we vary the flow rate and associated </a:t>
            </a:r>
            <a:r>
              <a:rPr lang="en-US" dirty="0" err="1" smtClean="0"/>
              <a:t>reynolds</a:t>
            </a:r>
            <a:r>
              <a:rPr lang="en-US" dirty="0" smtClean="0"/>
              <a:t> are ( values) Stokes : The particles follow the fluid motion </a:t>
            </a:r>
          </a:p>
          <a:p>
            <a:endParaRPr lang="en-US" dirty="0" smtClean="0"/>
          </a:p>
          <a:p>
            <a:r>
              <a:rPr lang="en-US" dirty="0" smtClean="0"/>
              <a:t>To allow the blocking we placed a restriction whose spacing is not fixed . </a:t>
            </a:r>
          </a:p>
          <a:p>
            <a:endParaRPr lang="en-US" dirty="0" smtClean="0"/>
          </a:p>
          <a:p>
            <a:r>
              <a:rPr lang="en-US" dirty="0" smtClean="0"/>
              <a:t>To characterize this restriction, we are called to a dimensionless number R noted that the aperture ratio will be called . </a:t>
            </a:r>
          </a:p>
          <a:p>
            <a:endParaRPr lang="en-US" dirty="0" smtClean="0"/>
          </a:p>
          <a:p>
            <a:r>
              <a:rPr lang="en-US" dirty="0" smtClean="0"/>
              <a:t>And R is the ratio between the size of the orifice ( space between the two rods ) and the particle diameter.</a:t>
            </a:r>
            <a:endParaRPr lang="fr-FR" baseline="0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73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, .  Mettre plus de grains autour</a:t>
            </a:r>
            <a:r>
              <a:rPr lang="fr-FR" baseline="0" dirty="0" smtClean="0"/>
              <a:t> de l’arche !!!!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07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Dans cette partie,</a:t>
            </a:r>
            <a:r>
              <a:rPr lang="fr-FR" baseline="0" dirty="0" smtClean="0"/>
              <a:t> nous nous attardons sur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En analysant le graphique de la taille des avalanches en fonction du nombre d’avalanche nous avons</a:t>
            </a:r>
            <a:r>
              <a:rPr lang="fr-FR" baseline="0" dirty="0" smtClean="0"/>
              <a:t> remarqué une absence de mémoire ce qui traduit le caractère aléatoire de ces événements.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2 MODES de fonctionnement : </a:t>
            </a:r>
            <a:r>
              <a:rPr lang="fr-FR" b="1" baseline="0" dirty="0" smtClean="0"/>
              <a:t>mode avalanche </a:t>
            </a:r>
            <a:r>
              <a:rPr lang="fr-FR" baseline="0" dirty="0" smtClean="0"/>
              <a:t>= état bloqué puis écoulement</a:t>
            </a:r>
          </a:p>
          <a:p>
            <a:r>
              <a:rPr lang="fr-FR" baseline="0" dirty="0" smtClean="0"/>
              <a:t>                                            </a:t>
            </a:r>
            <a:r>
              <a:rPr lang="fr-FR" b="1" baseline="0" dirty="0" smtClean="0"/>
              <a:t>mode écoulement </a:t>
            </a:r>
            <a:r>
              <a:rPr lang="fr-FR" baseline="0" dirty="0" smtClean="0"/>
              <a:t>= on rapproche progressivement la restriction en faisant varier la fraction volumique en grains jusqu’au blocage</a:t>
            </a:r>
          </a:p>
          <a:p>
            <a:endParaRPr lang="fr-FR" baseline="0" dirty="0" smtClean="0"/>
          </a:p>
          <a:p>
            <a:r>
              <a:rPr lang="fr-FR" dirty="0" smtClean="0"/>
              <a:t>Pour</a:t>
            </a:r>
            <a:r>
              <a:rPr lang="fr-FR" baseline="0" dirty="0" smtClean="0"/>
              <a:t> chaque conditions </a:t>
            </a:r>
            <a:r>
              <a:rPr lang="fr-FR" baseline="0" dirty="0" err="1" smtClean="0"/>
              <a:t>exp</a:t>
            </a:r>
            <a:r>
              <a:rPr lang="fr-FR" baseline="0" dirty="0" smtClean="0"/>
              <a:t> on calcul le cumul (fréquence cumulée)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dirty="0" smtClean="0"/>
              <a:t>On interpole</a:t>
            </a:r>
            <a:r>
              <a:rPr lang="fr-FR" baseline="0" dirty="0" smtClean="0"/>
              <a:t> par une loi de type expo qui n’a qu’un paramètre ajustable T* </a:t>
            </a:r>
          </a:p>
          <a:p>
            <a:endParaRPr lang="fr-FR" dirty="0" smtClean="0"/>
          </a:p>
          <a:p>
            <a:r>
              <a:rPr lang="fr-FR" dirty="0" smtClean="0"/>
              <a:t>En analysant le graphique de la taille des avalanches en fonction du nombre d’avalanche nous avons</a:t>
            </a:r>
            <a:r>
              <a:rPr lang="fr-FR" baseline="0" dirty="0" smtClean="0"/>
              <a:t> remarqué une absence de mémoire ce qui traduit le caractère aléatoire de ces événements</a:t>
            </a:r>
          </a:p>
          <a:p>
            <a:endParaRPr lang="fr-FR" baseline="0" dirty="0" smtClean="0"/>
          </a:p>
          <a:p>
            <a:r>
              <a:rPr lang="fr-FR" baseline="0" dirty="0" smtClean="0"/>
              <a:t>Ou T* est la taille </a:t>
            </a:r>
            <a:r>
              <a:rPr lang="fr-FR" baseline="0" dirty="0" err="1" smtClean="0"/>
              <a:t>caract</a:t>
            </a:r>
            <a:r>
              <a:rPr lang="fr-FR" baseline="0" dirty="0" smtClean="0"/>
              <a:t> des avalanches 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baseline="0" dirty="0" smtClean="0"/>
              <a:t>In this part, we focus 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analyzing the graph of the size of avalanches in the number of avalanche we noticed a lack of memory reflecting the randomness of the events.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 Modes of operation : Mode = avalanche blocked state and flow</a:t>
            </a:r>
          </a:p>
          <a:p>
            <a:r>
              <a:rPr lang="en-US" baseline="0" dirty="0" smtClean="0"/>
              <a:t>                                            Fashion = flow is gradually approaching the restriction by varying the volume fraction of grain until it locks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each condition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 is the cumulative calculation ( cumulative frequency 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Is interpolated by an Act of expo guy who has only one adjustable parameter T *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analyzing the graph of the size of avalanches in the number of avalanche we noticed a lack of memory reflecting the randomness of these events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 T * is the character size avalanches</a:t>
            </a:r>
            <a:endParaRPr lang="fr-FR" baseline="0" dirty="0" smtClean="0"/>
          </a:p>
          <a:p>
            <a:endParaRPr lang="fr-FR" dirty="0" smtClean="0"/>
          </a:p>
          <a:p>
            <a:r>
              <a:rPr lang="fr-FR" dirty="0" smtClean="0"/>
              <a:t>THE</a:t>
            </a:r>
            <a:r>
              <a:rPr lang="fr-FR" baseline="0" dirty="0" smtClean="0"/>
              <a:t> AVALANCHE SIZES ARE NOT CORRELATED TO EACH OTHER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15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smtClean="0"/>
              <a:t>Pour</a:t>
            </a:r>
            <a:r>
              <a:rPr lang="fr-FR" baseline="0" dirty="0" smtClean="0"/>
              <a:t> chaque conditions </a:t>
            </a:r>
            <a:r>
              <a:rPr lang="fr-FR" baseline="0" dirty="0" err="1" smtClean="0"/>
              <a:t>exp</a:t>
            </a:r>
            <a:r>
              <a:rPr lang="fr-FR" baseline="0" dirty="0" smtClean="0"/>
              <a:t> on calcul le cumul (fréquence cumulée)</a:t>
            </a:r>
            <a:r>
              <a:rPr lang="fr-FR" dirty="0" smtClean="0"/>
              <a:t> </a:t>
            </a:r>
          </a:p>
          <a:p>
            <a:r>
              <a:rPr lang="fr-FR" dirty="0" smtClean="0"/>
              <a:t>On interpole</a:t>
            </a:r>
            <a:r>
              <a:rPr lang="fr-FR" baseline="0" dirty="0" smtClean="0"/>
              <a:t> par une loi de type expo qui n’a qu’un paramètre ajustable T*</a:t>
            </a:r>
          </a:p>
          <a:p>
            <a:r>
              <a:rPr lang="fr-FR" baseline="0" dirty="0" smtClean="0"/>
              <a:t>Ou T* est la taille </a:t>
            </a:r>
            <a:r>
              <a:rPr lang="fr-FR" baseline="0" dirty="0" err="1" smtClean="0"/>
              <a:t>caract</a:t>
            </a:r>
            <a:r>
              <a:rPr lang="fr-FR" baseline="0" dirty="0" smtClean="0"/>
              <a:t> des avalanches 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dirty="0" smtClean="0"/>
              <a:t>For each condition </a:t>
            </a:r>
            <a:r>
              <a:rPr lang="en-US" dirty="0" err="1" smtClean="0"/>
              <a:t>exp</a:t>
            </a:r>
            <a:r>
              <a:rPr lang="en-US" dirty="0" smtClean="0"/>
              <a:t> is the cumulative calculation ( cumulative frequency )</a:t>
            </a:r>
          </a:p>
          <a:p>
            <a:r>
              <a:rPr lang="en-US" dirty="0" smtClean="0"/>
              <a:t>Is interpolated by an Act of expo guy who has only one adjustable parameter T *</a:t>
            </a:r>
          </a:p>
          <a:p>
            <a:r>
              <a:rPr lang="en-US" dirty="0" smtClean="0"/>
              <a:t>Or T * is the character size avalanches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83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Ce graph </a:t>
            </a:r>
            <a:r>
              <a:rPr lang="fr-FR" dirty="0" err="1" smtClean="0"/>
              <a:t>suggere</a:t>
            </a:r>
            <a:r>
              <a:rPr lang="fr-FR" dirty="0" smtClean="0"/>
              <a:t> que la taille d’avalanche diverge</a:t>
            </a:r>
            <a:r>
              <a:rPr lang="fr-FR" baseline="0" dirty="0" smtClean="0"/>
              <a:t> lorsque le ratio R s’approche d’une valeur critique </a:t>
            </a:r>
            <a:r>
              <a:rPr lang="fr-FR" baseline="0" dirty="0" err="1" smtClean="0"/>
              <a:t>Rc</a:t>
            </a:r>
            <a:r>
              <a:rPr lang="fr-FR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On teste la pertinence d’une loi puissance.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graph suggests that the avalanche size differs when the R ratio approaches a critical value </a:t>
            </a:r>
            <a:r>
              <a:rPr lang="en-US" dirty="0" err="1" smtClean="0"/>
              <a:t>Rc</a:t>
            </a:r>
            <a:r>
              <a:rPr lang="en-US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We test the relevance of a power law .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82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Ce graph </a:t>
            </a:r>
            <a:r>
              <a:rPr lang="fr-FR" dirty="0" err="1" smtClean="0"/>
              <a:t>suggere</a:t>
            </a:r>
            <a:r>
              <a:rPr lang="fr-FR" dirty="0" smtClean="0"/>
              <a:t> que la taille d’avalanche diverge</a:t>
            </a:r>
            <a:r>
              <a:rPr lang="fr-FR" baseline="0" dirty="0" smtClean="0"/>
              <a:t> lorsque le ratio R s’approche d’une valeur critique </a:t>
            </a:r>
            <a:r>
              <a:rPr lang="fr-FR" baseline="0" dirty="0" err="1" smtClean="0"/>
              <a:t>Rc</a:t>
            </a:r>
            <a:r>
              <a:rPr lang="fr-FR" baseline="0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Tailles avalanches plus élevées pour faible débit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Interprétation: à fort</a:t>
            </a:r>
            <a:r>
              <a:rPr lang="fr-FR" baseline="0" dirty="0" smtClean="0"/>
              <a:t> débit contacts inter particulaire plus nombreux donc mobilité réduite qui amène à des blocages plus fréquents et des tailles d’avalanches plus faibles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On teste la pertinence d’une loi puissance.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graph suggests that the avalanche size differs when the R ratio approaches a critical value </a:t>
            </a:r>
            <a:r>
              <a:rPr lang="en-US" baseline="0" dirty="0" err="1" smtClean="0"/>
              <a:t>Rc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Higher avalanche sizes for low flow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Interpretation: high volume inter contacts more so reduced mobility particle leads to more frequent blockages and lower avalanche sizes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test the relevance of a power law .</a:t>
            </a: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794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utilise la méthode des moindres carrées pour identifier</a:t>
            </a:r>
            <a:r>
              <a:rPr lang="fr-FR" baseline="0" dirty="0" smtClean="0"/>
              <a:t> les paramètres </a:t>
            </a:r>
            <a:r>
              <a:rPr lang="fr-FR" baseline="0" dirty="0" err="1" smtClean="0"/>
              <a:t>Rc</a:t>
            </a:r>
            <a:r>
              <a:rPr lang="fr-FR" baseline="0" dirty="0" smtClean="0"/>
              <a:t> et gamma.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 graph ci-dessus nous montre qu’une loi de puissance est une bonne approximation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en-US" baseline="0" dirty="0" smtClean="0"/>
              <a:t>We use the least square method to identify </a:t>
            </a:r>
            <a:r>
              <a:rPr lang="en-US" baseline="0" dirty="0" err="1" smtClean="0"/>
              <a:t>Rc</a:t>
            </a:r>
            <a:r>
              <a:rPr lang="en-US" baseline="0" dirty="0" smtClean="0"/>
              <a:t> and gamma settings.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graph above shows that a power law is a good approximation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1DF1-DA3B-4BE7-996B-D3A5EFCFD60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52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mines-stetienne.fr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2492896"/>
            <a:ext cx="5112568" cy="1362075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63888" y="3933057"/>
            <a:ext cx="5112568" cy="129614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DCBE-7A55-B949-9A92-C14665F7BE18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Modèle de présentation Mines Saint-Étienne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1872208" cy="18722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805263"/>
            <a:ext cx="9144000" cy="10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3527914" y="5445224"/>
            <a:ext cx="1874777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5402691" y="54452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7277468" y="5445224"/>
            <a:ext cx="1874777" cy="288032"/>
          </a:xfrm>
          <a:prstGeom prst="rect">
            <a:avLst/>
          </a:prstGeom>
          <a:solidFill>
            <a:srgbClr val="5F2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slogan.pdf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17742"/>
          <a:stretch/>
        </p:blipFill>
        <p:spPr>
          <a:xfrm>
            <a:off x="2195736" y="5948194"/>
            <a:ext cx="5184576" cy="7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6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2686" y="1556793"/>
            <a:ext cx="7211144" cy="403244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2A2B-AEBC-BD4C-9373-FF59CE667F00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024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92696"/>
            <a:ext cx="2057400" cy="5433467"/>
          </a:xfrm>
        </p:spPr>
        <p:txBody>
          <a:bodyPr vert="eaVert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92696"/>
            <a:ext cx="6019800" cy="5433467"/>
          </a:xfrm>
        </p:spPr>
        <p:txBody>
          <a:bodyPr vert="eaVert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062A-420D-0F45-BDF1-E1BD85336BD1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13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91880" y="2348880"/>
            <a:ext cx="4966320" cy="1251570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91880" y="3886200"/>
            <a:ext cx="496855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C66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527914" y="1844824"/>
            <a:ext cx="1874777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5402691" y="18448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7277468" y="1844824"/>
            <a:ext cx="1874777" cy="288032"/>
          </a:xfrm>
          <a:prstGeom prst="rect">
            <a:avLst/>
          </a:prstGeom>
          <a:solidFill>
            <a:srgbClr val="5F2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0" y="332656"/>
            <a:ext cx="205172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7B98-39B8-594E-BCA5-4B2F11853FB4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02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984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5573-08A6-2A4F-B129-0AEE31C51065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22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663E-BA71-564A-BA3D-9A023DB819EC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77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78AA-457C-8F46-B6D1-9CEB83551888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43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5ED2-89BE-FD46-95A1-E040EF5E2AFE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1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3050"/>
            <a:ext cx="1989857" cy="7796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83D6-2B90-0E4F-95A9-B91BFBE6BB90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41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3010-558B-0F4C-9348-743AE022E0D1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44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mines-stetienne.fr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84053"/>
            <a:ext cx="1402632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sp>
        <p:nvSpPr>
          <p:cNvPr id="14" name="Rectangle 13"/>
          <p:cNvSpPr/>
          <p:nvPr/>
        </p:nvSpPr>
        <p:spPr>
          <a:xfrm>
            <a:off x="4067944" y="6384053"/>
            <a:ext cx="4104456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66" y="6381328"/>
            <a:ext cx="533086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effectLst/>
              </a:defRPr>
            </a:lvl1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1124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42686" y="1556793"/>
            <a:ext cx="7211144" cy="44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552" y="6381328"/>
            <a:ext cx="870010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AC17D8C2-DA1A-D44B-BAF0-CC695664A119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67944" y="6381328"/>
            <a:ext cx="4104456" cy="360000"/>
          </a:xfrm>
          <a:prstGeom prst="rect">
            <a:avLst/>
          </a:prstGeom>
          <a:solidFill>
            <a:srgbClr val="5F259F"/>
          </a:solidFill>
        </p:spPr>
        <p:txBody>
          <a:bodyPr vert="horz" lIns="91440" tIns="45720" rIns="144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r"/>
            <a:r>
              <a:rPr lang="fr-FR" dirty="0" smtClean="0"/>
              <a:t>École des Mines de Saint-Étienne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692696"/>
            <a:ext cx="467544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7544" y="692696"/>
            <a:ext cx="46754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35088" y="692696"/>
            <a:ext cx="467544" cy="360040"/>
          </a:xfrm>
          <a:prstGeom prst="rect">
            <a:avLst/>
          </a:prstGeom>
          <a:solidFill>
            <a:srgbClr val="5F2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F259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656" y="6381328"/>
            <a:ext cx="252028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Institut Mines-Télécom</a:t>
            </a:r>
            <a:endParaRPr lang="fr-FR" sz="1000" dirty="0"/>
          </a:p>
        </p:txBody>
      </p:sp>
      <p:pic>
        <p:nvPicPr>
          <p:cNvPr id="12" name="Image 11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2676"/>
            <a:ext cx="791564" cy="7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rgbClr val="5F259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F259F"/>
        </a:buClr>
        <a:buSzPct val="100000"/>
        <a:buFont typeface="Wingdings" pitchFamily="2" charset="2"/>
        <a:buChar char="n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5C6670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1489"/>
        </a:buClr>
        <a:buFont typeface="Arial" pitchFamily="34" charset="0"/>
        <a:buChar char="─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mines-stetienne.fr/" TargetMode="External"/><Relationship Id="rId7" Type="http://schemas.openxmlformats.org/officeDocument/2006/relationships/hyperlink" Target="https://www.facebook.com/MinesSaintEtienne" TargetMode="Externa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hyperlink" Target="http://blogrecherche.wp.mines-telecom.fr/" TargetMode="External"/><Relationship Id="rId5" Type="http://schemas.openxmlformats.org/officeDocument/2006/relationships/hyperlink" Target="https://twitter.com/MINES_StEtienne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3.jpeg"/><Relationship Id="rId9" Type="http://schemas.openxmlformats.org/officeDocument/2006/relationships/hyperlink" Target="https://plus.google.com/10023117579529098754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2.x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627784" y="4005064"/>
            <a:ext cx="6336704" cy="136207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Crossroads of Particle Science and Technology Joint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conference</a:t>
            </a:r>
            <a:endParaRPr lang="fr-FR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Image 5" descr="slogan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17742"/>
          <a:stretch/>
        </p:blipFill>
        <p:spPr>
          <a:xfrm>
            <a:off x="2195736" y="5948194"/>
            <a:ext cx="5184576" cy="757662"/>
          </a:xfrm>
          <a:prstGeom prst="rect">
            <a:avLst/>
          </a:prstGeom>
        </p:spPr>
      </p:pic>
      <p:sp>
        <p:nvSpPr>
          <p:cNvPr id="7" name="Espace réservé du texte 4"/>
          <p:cNvSpPr txBox="1">
            <a:spLocks/>
          </p:cNvSpPr>
          <p:nvPr/>
        </p:nvSpPr>
        <p:spPr>
          <a:xfrm>
            <a:off x="2699792" y="2204864"/>
            <a:ext cx="5832648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5F259F"/>
              </a:buClr>
              <a:buSzPct val="100000"/>
              <a:buFont typeface="Wingdings" pitchFamily="2" charset="2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5C6670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1489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dirty="0" err="1" smtClean="0">
                <a:solidFill>
                  <a:schemeClr val="tx1"/>
                </a:solidFill>
              </a:rPr>
              <a:t>Jamming</a:t>
            </a:r>
            <a:r>
              <a:rPr lang="fr-FR" sz="3200" dirty="0">
                <a:solidFill>
                  <a:schemeClr val="tx1"/>
                </a:solidFill>
              </a:rPr>
              <a:t>/</a:t>
            </a:r>
            <a:r>
              <a:rPr lang="fr-FR" sz="3200" dirty="0" err="1" smtClean="0">
                <a:solidFill>
                  <a:schemeClr val="tx1"/>
                </a:solidFill>
              </a:rPr>
              <a:t>flowing</a:t>
            </a:r>
            <a:r>
              <a:rPr lang="fr-FR" sz="3200" dirty="0" smtClean="0">
                <a:solidFill>
                  <a:schemeClr val="tx1"/>
                </a:solidFill>
              </a:rPr>
              <a:t> transition of a non </a:t>
            </a:r>
            <a:r>
              <a:rPr lang="fr-FR" sz="3200" dirty="0" err="1" smtClean="0">
                <a:solidFill>
                  <a:schemeClr val="tx1"/>
                </a:solidFill>
              </a:rPr>
              <a:t>brownian</a:t>
            </a:r>
            <a:r>
              <a:rPr lang="fr-FR" sz="3200" dirty="0" smtClean="0">
                <a:solidFill>
                  <a:schemeClr val="tx1"/>
                </a:solidFill>
              </a:rPr>
              <a:t> suspension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408050" y="764704"/>
            <a:ext cx="2268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Maxym</a:t>
            </a:r>
            <a:r>
              <a:rPr lang="fr-FR" dirty="0" smtClean="0"/>
              <a:t> BUREL</a:t>
            </a:r>
          </a:p>
          <a:p>
            <a:r>
              <a:rPr lang="fr-FR" dirty="0" smtClean="0"/>
              <a:t>Olivier Bonnefoy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7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spheres</a:t>
            </a:r>
            <a:r>
              <a:rPr lang="fr-FR" sz="1800" dirty="0" smtClean="0"/>
              <a:t>&gt;&gt; Power </a:t>
            </a:r>
            <a:r>
              <a:rPr lang="fr-FR" sz="1800" dirty="0" err="1" smtClean="0"/>
              <a:t>law</a:t>
            </a:r>
            <a:r>
              <a:rPr lang="fr-FR" sz="1800" dirty="0" smtClean="0"/>
              <a:t> divergence</a:t>
            </a: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251520" y="1268760"/>
            <a:ext cx="8323929" cy="5195913"/>
            <a:chOff x="251520" y="1268760"/>
            <a:chExt cx="8323929" cy="5195913"/>
          </a:xfrm>
        </p:grpSpPr>
        <p:graphicFrame>
          <p:nvGraphicFramePr>
            <p:cNvPr id="8" name="Graphique 7"/>
            <p:cNvGraphicFramePr/>
            <p:nvPr>
              <p:extLst>
                <p:ext uri="{D42A27DB-BD31-4B8C-83A1-F6EECF244321}">
                  <p14:modId xmlns:p14="http://schemas.microsoft.com/office/powerpoint/2010/main" val="969502502"/>
                </p:ext>
              </p:extLst>
            </p:nvPr>
          </p:nvGraphicFramePr>
          <p:xfrm>
            <a:off x="251520" y="1268760"/>
            <a:ext cx="8323929" cy="51959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560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2407269"/>
                </p:ext>
              </p:extLst>
            </p:nvPr>
          </p:nvGraphicFramePr>
          <p:xfrm>
            <a:off x="5796136" y="2132856"/>
            <a:ext cx="201612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25" name="Équation" r:id="rId5" imgW="965160" imgH="253800" progId="Equation.3">
                    <p:embed/>
                  </p:oleObj>
                </mc:Choice>
                <mc:Fallback>
                  <p:oleObj name="Équation" r:id="rId5" imgW="965160" imgH="253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6136" y="2132856"/>
                          <a:ext cx="2016125" cy="568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ZoneTexte 8"/>
          <p:cNvSpPr txBox="1"/>
          <p:nvPr/>
        </p:nvSpPr>
        <p:spPr>
          <a:xfrm>
            <a:off x="3923928" y="162880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Re</a:t>
            </a:r>
            <a:r>
              <a:rPr lang="fr-FR" b="1" dirty="0" smtClean="0">
                <a:solidFill>
                  <a:srgbClr val="0070C0"/>
                </a:solidFill>
              </a:rPr>
              <a:t>=185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79712" y="242088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Re</a:t>
            </a:r>
            <a:r>
              <a:rPr lang="fr-FR" b="1" dirty="0" smtClean="0">
                <a:solidFill>
                  <a:srgbClr val="FF0000"/>
                </a:solidFill>
              </a:rPr>
              <a:t>=1480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9575054"/>
              </p:ext>
            </p:extLst>
          </p:nvPr>
        </p:nvGraphicFramePr>
        <p:xfrm>
          <a:off x="107504" y="1453426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Influence of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morphology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8288" y="196191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Re</a:t>
            </a:r>
            <a:r>
              <a:rPr lang="fr-FR" b="1" dirty="0" smtClean="0">
                <a:solidFill>
                  <a:srgbClr val="0070C0"/>
                </a:solidFill>
              </a:rPr>
              <a:t>=185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48288" y="265585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Re</a:t>
            </a:r>
            <a:r>
              <a:rPr lang="fr-FR" b="1" dirty="0" smtClean="0">
                <a:solidFill>
                  <a:srgbClr val="FF0000"/>
                </a:solidFill>
              </a:rPr>
              <a:t>=1480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48288" y="230823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92D050"/>
                </a:solidFill>
              </a:rPr>
              <a:t>Re</a:t>
            </a:r>
            <a:r>
              <a:rPr lang="fr-FR" b="1" dirty="0" smtClean="0">
                <a:solidFill>
                  <a:srgbClr val="92D050"/>
                </a:solidFill>
              </a:rPr>
              <a:t>= 740</a:t>
            </a:r>
            <a:endParaRPr lang="fr-FR" b="1" dirty="0">
              <a:solidFill>
                <a:srgbClr val="92D050"/>
              </a:solidFill>
            </a:endParaRPr>
          </a:p>
        </p:txBody>
      </p:sp>
      <p:sp>
        <p:nvSpPr>
          <p:cNvPr id="10" name="ZoneTexte 10"/>
          <p:cNvSpPr txBox="1"/>
          <p:nvPr/>
        </p:nvSpPr>
        <p:spPr>
          <a:xfrm>
            <a:off x="1691680" y="124698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Squeezed</a:t>
            </a:r>
            <a:r>
              <a:rPr lang="fr-FR" sz="1800" dirty="0" smtClean="0"/>
              <a:t> </a:t>
            </a:r>
            <a:r>
              <a:rPr lang="fr-FR" sz="1800" dirty="0" err="1" smtClean="0"/>
              <a:t>spheres</a:t>
            </a:r>
            <a:r>
              <a:rPr lang="fr-FR" sz="1800" dirty="0" smtClean="0">
                <a:sym typeface="Wingdings" panose="05000000000000000000" pitchFamily="2" charset="2"/>
              </a:rPr>
              <a:t> </a:t>
            </a:r>
            <a:r>
              <a:rPr lang="fr-FR" sz="1800" dirty="0" err="1">
                <a:sym typeface="Wingdings" panose="05000000000000000000" pitchFamily="2" charset="2"/>
              </a:rPr>
              <a:t>bigger</a:t>
            </a:r>
            <a:r>
              <a:rPr lang="fr-FR" sz="1800" dirty="0">
                <a:sym typeface="Wingdings" panose="05000000000000000000" pitchFamily="2" charset="2"/>
              </a:rPr>
              <a:t> avalanches </a:t>
            </a:r>
            <a:r>
              <a:rPr lang="fr-FR" sz="1800" dirty="0" smtClean="0">
                <a:sym typeface="Wingdings" panose="05000000000000000000" pitchFamily="2" charset="2"/>
              </a:rPr>
              <a:t></a:t>
            </a:r>
            <a:r>
              <a:rPr lang="fr-FR" sz="1800" dirty="0">
                <a:sym typeface="Wingdings" panose="05000000000000000000" pitchFamily="2" charset="2"/>
              </a:rPr>
              <a:t>diminution of </a:t>
            </a:r>
            <a:r>
              <a:rPr lang="fr-FR" sz="1800" dirty="0" err="1">
                <a:sym typeface="Wingdings" panose="05000000000000000000" pitchFamily="2" charset="2"/>
              </a:rPr>
              <a:t>jamming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endParaRPr lang="fr-FR" sz="1800" dirty="0"/>
          </a:p>
        </p:txBody>
      </p:sp>
      <p:sp>
        <p:nvSpPr>
          <p:cNvPr id="3" name="Forme libre 2"/>
          <p:cNvSpPr/>
          <p:nvPr/>
        </p:nvSpPr>
        <p:spPr>
          <a:xfrm>
            <a:off x="3080657" y="2146576"/>
            <a:ext cx="3352800" cy="3622853"/>
          </a:xfrm>
          <a:custGeom>
            <a:avLst/>
            <a:gdLst>
              <a:gd name="connsiteX0" fmla="*/ 0 w 3352800"/>
              <a:gd name="connsiteY0" fmla="*/ 1861458 h 2394858"/>
              <a:gd name="connsiteX1" fmla="*/ 1426029 w 3352800"/>
              <a:gd name="connsiteY1" fmla="*/ 1632858 h 2394858"/>
              <a:gd name="connsiteX2" fmla="*/ 2558143 w 3352800"/>
              <a:gd name="connsiteY2" fmla="*/ 1045029 h 2394858"/>
              <a:gd name="connsiteX3" fmla="*/ 3352800 w 3352800"/>
              <a:gd name="connsiteY3" fmla="*/ 0 h 2394858"/>
              <a:gd name="connsiteX4" fmla="*/ 3331029 w 3352800"/>
              <a:gd name="connsiteY4" fmla="*/ 838200 h 2394858"/>
              <a:gd name="connsiteX5" fmla="*/ 2645229 w 3352800"/>
              <a:gd name="connsiteY5" fmla="*/ 1676400 h 2394858"/>
              <a:gd name="connsiteX6" fmla="*/ 1415143 w 3352800"/>
              <a:gd name="connsiteY6" fmla="*/ 2220686 h 2394858"/>
              <a:gd name="connsiteX7" fmla="*/ 43543 w 3352800"/>
              <a:gd name="connsiteY7" fmla="*/ 2394858 h 2394858"/>
              <a:gd name="connsiteX8" fmla="*/ 0 w 3352800"/>
              <a:gd name="connsiteY8" fmla="*/ 1861458 h 23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2394858">
                <a:moveTo>
                  <a:pt x="0" y="1861458"/>
                </a:moveTo>
                <a:lnTo>
                  <a:pt x="1426029" y="1632858"/>
                </a:lnTo>
                <a:lnTo>
                  <a:pt x="2558143" y="1045029"/>
                </a:lnTo>
                <a:lnTo>
                  <a:pt x="3352800" y="0"/>
                </a:lnTo>
                <a:lnTo>
                  <a:pt x="3331029" y="838200"/>
                </a:lnTo>
                <a:lnTo>
                  <a:pt x="2645229" y="1676400"/>
                </a:lnTo>
                <a:lnTo>
                  <a:pt x="1415143" y="2220686"/>
                </a:lnTo>
                <a:lnTo>
                  <a:pt x="43543" y="2394858"/>
                </a:lnTo>
                <a:lnTo>
                  <a:pt x="0" y="1861458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091543" y="2677562"/>
            <a:ext cx="4016828" cy="2119590"/>
          </a:xfrm>
          <a:custGeom>
            <a:avLst/>
            <a:gdLst>
              <a:gd name="connsiteX0" fmla="*/ 0 w 4016828"/>
              <a:gd name="connsiteY0" fmla="*/ 1012371 h 1371600"/>
              <a:gd name="connsiteX1" fmla="*/ 10886 w 4016828"/>
              <a:gd name="connsiteY1" fmla="*/ 1371600 h 1371600"/>
              <a:gd name="connsiteX2" fmla="*/ 805543 w 4016828"/>
              <a:gd name="connsiteY2" fmla="*/ 1306285 h 1371600"/>
              <a:gd name="connsiteX3" fmla="*/ 1415143 w 4016828"/>
              <a:gd name="connsiteY3" fmla="*/ 914400 h 1371600"/>
              <a:gd name="connsiteX4" fmla="*/ 2569028 w 4016828"/>
              <a:gd name="connsiteY4" fmla="*/ 587828 h 1371600"/>
              <a:gd name="connsiteX5" fmla="*/ 4016828 w 4016828"/>
              <a:gd name="connsiteY5" fmla="*/ 435428 h 1371600"/>
              <a:gd name="connsiteX6" fmla="*/ 4016828 w 4016828"/>
              <a:gd name="connsiteY6" fmla="*/ 0 h 1371600"/>
              <a:gd name="connsiteX7" fmla="*/ 2362200 w 4016828"/>
              <a:gd name="connsiteY7" fmla="*/ 163285 h 1371600"/>
              <a:gd name="connsiteX8" fmla="*/ 1382486 w 4016828"/>
              <a:gd name="connsiteY8" fmla="*/ 413657 h 1371600"/>
              <a:gd name="connsiteX9" fmla="*/ 718457 w 4016828"/>
              <a:gd name="connsiteY9" fmla="*/ 892628 h 1371600"/>
              <a:gd name="connsiteX10" fmla="*/ 0 w 4016828"/>
              <a:gd name="connsiteY10" fmla="*/ 1012371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6828" h="1371600">
                <a:moveTo>
                  <a:pt x="0" y="1012371"/>
                </a:moveTo>
                <a:lnTo>
                  <a:pt x="10886" y="1371600"/>
                </a:lnTo>
                <a:lnTo>
                  <a:pt x="805543" y="1306285"/>
                </a:lnTo>
                <a:lnTo>
                  <a:pt x="1415143" y="914400"/>
                </a:lnTo>
                <a:lnTo>
                  <a:pt x="2569028" y="587828"/>
                </a:lnTo>
                <a:lnTo>
                  <a:pt x="4016828" y="435428"/>
                </a:lnTo>
                <a:lnTo>
                  <a:pt x="4016828" y="0"/>
                </a:lnTo>
                <a:lnTo>
                  <a:pt x="2362200" y="163285"/>
                </a:lnTo>
                <a:lnTo>
                  <a:pt x="1382486" y="413657"/>
                </a:lnTo>
                <a:lnTo>
                  <a:pt x="718457" y="892628"/>
                </a:lnTo>
                <a:lnTo>
                  <a:pt x="0" y="1012371"/>
                </a:lnTo>
                <a:close/>
              </a:path>
            </a:pathLst>
          </a:cu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779912" y="2205861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Squeezed</a:t>
            </a:r>
            <a:endParaRPr lang="fr-FR" dirty="0" smtClean="0"/>
          </a:p>
          <a:p>
            <a:r>
              <a:rPr lang="fr-FR" dirty="0" err="1" smtClean="0"/>
              <a:t>spheres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220072" y="530120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Spheres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7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519070"/>
              </p:ext>
            </p:extLst>
          </p:nvPr>
        </p:nvGraphicFramePr>
        <p:xfrm>
          <a:off x="251520" y="1268760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squeezed</a:t>
            </a:r>
            <a:r>
              <a:rPr lang="fr-FR" dirty="0" smtClean="0"/>
              <a:t> </a:t>
            </a:r>
            <a:r>
              <a:rPr lang="fr-FR" dirty="0" err="1" smtClean="0"/>
              <a:t>spheres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8288" y="196191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Re</a:t>
            </a:r>
            <a:r>
              <a:rPr lang="fr-FR" b="1" dirty="0" smtClean="0">
                <a:solidFill>
                  <a:srgbClr val="0070C0"/>
                </a:solidFill>
              </a:rPr>
              <a:t>=185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48288" y="265585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Re</a:t>
            </a:r>
            <a:r>
              <a:rPr lang="fr-FR" b="1" dirty="0" smtClean="0">
                <a:solidFill>
                  <a:srgbClr val="FF0000"/>
                </a:solidFill>
              </a:rPr>
              <a:t>=1480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48288" y="230823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92D050"/>
                </a:solidFill>
              </a:rPr>
              <a:t>Re</a:t>
            </a:r>
            <a:r>
              <a:rPr lang="fr-FR" b="1" dirty="0" smtClean="0">
                <a:solidFill>
                  <a:srgbClr val="92D050"/>
                </a:solidFill>
              </a:rPr>
              <a:t>= 740</a:t>
            </a:r>
            <a:endParaRPr lang="fr-FR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13</a:t>
            </a:fld>
            <a:endParaRPr lang="fr-FR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746962"/>
              </p:ext>
            </p:extLst>
          </p:nvPr>
        </p:nvGraphicFramePr>
        <p:xfrm>
          <a:off x="179512" y="836712"/>
          <a:ext cx="9805347" cy="557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323531" y="3005"/>
            <a:ext cx="7860023" cy="1124316"/>
          </a:xfrm>
        </p:spPr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squeezed</a:t>
            </a:r>
            <a:r>
              <a:rPr lang="fr-FR" dirty="0" smtClean="0"/>
              <a:t> </a:t>
            </a:r>
            <a:r>
              <a:rPr lang="fr-FR" dirty="0" err="1" smtClean="0"/>
              <a:t>spheres</a:t>
            </a:r>
            <a:r>
              <a:rPr lang="fr-FR" dirty="0" smtClean="0"/>
              <a:t> </a:t>
            </a:r>
            <a:r>
              <a:rPr lang="fr-FR" sz="1800" dirty="0" smtClean="0"/>
              <a:t>&gt;&gt; </a:t>
            </a:r>
            <a:r>
              <a:rPr lang="fr-FR" sz="1800" dirty="0" err="1" smtClean="0"/>
              <a:t>exponential</a:t>
            </a:r>
            <a:r>
              <a:rPr lang="fr-FR" sz="1800" dirty="0" smtClean="0"/>
              <a:t> divergence</a:t>
            </a:r>
            <a:endParaRPr lang="fr-FR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7598096" y="3077054"/>
            <a:ext cx="159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     No</a:t>
            </a:r>
          </a:p>
          <a:p>
            <a:r>
              <a:rPr lang="fr-FR" b="1" dirty="0" smtClean="0"/>
              <a:t> </a:t>
            </a:r>
            <a:r>
              <a:rPr lang="fr-FR" b="1" dirty="0" err="1" smtClean="0"/>
              <a:t>Jamming</a:t>
            </a:r>
            <a:endParaRPr lang="fr-FR" b="1" dirty="0"/>
          </a:p>
        </p:txBody>
      </p:sp>
      <p:sp>
        <p:nvSpPr>
          <p:cNvPr id="3" name="Rectangle 2"/>
          <p:cNvSpPr/>
          <p:nvPr/>
        </p:nvSpPr>
        <p:spPr>
          <a:xfrm>
            <a:off x="7307357" y="1904734"/>
            <a:ext cx="288032" cy="367240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2435" y="389584"/>
            <a:ext cx="7211144" cy="1124316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are the </a:t>
            </a:r>
            <a:r>
              <a:rPr lang="fr-FR" dirty="0" err="1" smtClean="0"/>
              <a:t>squeezed</a:t>
            </a:r>
            <a:r>
              <a:rPr lang="fr-FR" dirty="0" smtClean="0"/>
              <a:t> </a:t>
            </a:r>
            <a:r>
              <a:rPr lang="fr-FR" dirty="0" err="1" smtClean="0"/>
              <a:t>spheres</a:t>
            </a:r>
            <a:r>
              <a:rPr lang="fr-FR" dirty="0" smtClean="0"/>
              <a:t> avalanches </a:t>
            </a:r>
            <a:r>
              <a:rPr lang="fr-FR" dirty="0" err="1" smtClean="0"/>
              <a:t>larger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467544" y="2132856"/>
            <a:ext cx="3974842" cy="2779338"/>
            <a:chOff x="467544" y="2132856"/>
            <a:chExt cx="3974842" cy="2779338"/>
          </a:xfrm>
        </p:grpSpPr>
        <p:pic>
          <p:nvPicPr>
            <p:cNvPr id="33794" name="Picture 2" descr="F:\Campagne4\17mm_200\Test-00164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78" r="8518" b="1264"/>
            <a:stretch/>
          </p:blipFill>
          <p:spPr bwMode="auto">
            <a:xfrm>
              <a:off x="467544" y="2132856"/>
              <a:ext cx="3974842" cy="2779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necteur droit avec flèche 13"/>
            <p:cNvCxnSpPr/>
            <p:nvPr/>
          </p:nvCxnSpPr>
          <p:spPr>
            <a:xfrm>
              <a:off x="2627784" y="2132856"/>
              <a:ext cx="0" cy="10419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1164756" y="2658070"/>
              <a:ext cx="955988" cy="6629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2627784" y="3904325"/>
              <a:ext cx="0" cy="9974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V="1">
              <a:off x="1164756" y="3702260"/>
              <a:ext cx="955988" cy="4671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1799676" y="5144710"/>
            <a:ext cx="11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Spheres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012732" y="5144710"/>
            <a:ext cx="259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Squeezed</a:t>
            </a:r>
            <a:r>
              <a:rPr lang="fr-FR" b="1" dirty="0" smtClean="0"/>
              <a:t> </a:t>
            </a:r>
            <a:r>
              <a:rPr lang="fr-FR" b="1" dirty="0" err="1" smtClean="0"/>
              <a:t>spheres</a:t>
            </a:r>
            <a:endParaRPr lang="fr-FR" b="1" dirty="0"/>
          </a:p>
        </p:txBody>
      </p:sp>
      <p:sp>
        <p:nvSpPr>
          <p:cNvPr id="9" name="Rectangle 8"/>
          <p:cNvSpPr/>
          <p:nvPr/>
        </p:nvSpPr>
        <p:spPr>
          <a:xfrm>
            <a:off x="4352961" y="1687652"/>
            <a:ext cx="867113" cy="3457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4950002" y="2103867"/>
            <a:ext cx="3744416" cy="2846391"/>
            <a:chOff x="5220072" y="2055410"/>
            <a:chExt cx="3456384" cy="2846391"/>
          </a:xfrm>
        </p:grpSpPr>
        <p:pic>
          <p:nvPicPr>
            <p:cNvPr id="3379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"/>
            <a:stretch/>
          </p:blipFill>
          <p:spPr bwMode="auto">
            <a:xfrm>
              <a:off x="5220072" y="2055411"/>
              <a:ext cx="3456384" cy="2846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Connecteur droit avec flèche 21"/>
            <p:cNvCxnSpPr/>
            <p:nvPr/>
          </p:nvCxnSpPr>
          <p:spPr>
            <a:xfrm>
              <a:off x="5375883" y="2999073"/>
              <a:ext cx="1262884" cy="2410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5409427" y="3616234"/>
              <a:ext cx="1262884" cy="2948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rectangle 9"/>
            <p:cNvSpPr/>
            <p:nvPr/>
          </p:nvSpPr>
          <p:spPr>
            <a:xfrm rot="10800000">
              <a:off x="5292077" y="2055410"/>
              <a:ext cx="1817955" cy="1064167"/>
            </a:xfrm>
            <a:prstGeom prst="rtTriangl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/>
          </p:nvSpPr>
          <p:spPr>
            <a:xfrm rot="10800000" flipV="1">
              <a:off x="5292078" y="3861048"/>
              <a:ext cx="1756378" cy="988175"/>
            </a:xfrm>
            <a:prstGeom prst="rtTriangl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87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t="7170" r="8931" b="11168"/>
          <a:stretch/>
        </p:blipFill>
        <p:spPr>
          <a:xfrm>
            <a:off x="497150" y="1181726"/>
            <a:ext cx="8337120" cy="49187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Velocity</a:t>
            </a:r>
            <a:r>
              <a:rPr lang="fr-FR" dirty="0" smtClean="0"/>
              <a:t> profil </a:t>
            </a:r>
            <a:r>
              <a:rPr lang="fr-FR" dirty="0" err="1" smtClean="0"/>
              <a:t>spheres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967618" y="1181726"/>
            <a:ext cx="567979" cy="1602874"/>
          </a:xfrm>
          <a:prstGeom prst="rect">
            <a:avLst/>
          </a:prstGeom>
          <a:solidFill>
            <a:srgbClr val="B8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981790" y="3940211"/>
            <a:ext cx="539634" cy="2160240"/>
          </a:xfrm>
          <a:prstGeom prst="rect">
            <a:avLst/>
          </a:prstGeom>
          <a:solidFill>
            <a:srgbClr val="B8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9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Velocity</a:t>
            </a:r>
            <a:r>
              <a:rPr lang="fr-FR" dirty="0" smtClean="0"/>
              <a:t> profil </a:t>
            </a:r>
            <a:r>
              <a:rPr lang="fr-FR" dirty="0" err="1" smtClean="0"/>
              <a:t>flattened</a:t>
            </a:r>
            <a:r>
              <a:rPr lang="fr-FR" dirty="0" smtClean="0"/>
              <a:t> </a:t>
            </a:r>
            <a:r>
              <a:rPr lang="fr-FR" dirty="0" err="1" smtClean="0"/>
              <a:t>spheres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6564" r="8446" b="10995"/>
          <a:stretch/>
        </p:blipFill>
        <p:spPr>
          <a:xfrm>
            <a:off x="621436" y="1124744"/>
            <a:ext cx="8248345" cy="48907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8973" y="1196752"/>
            <a:ext cx="504056" cy="1947425"/>
          </a:xfrm>
          <a:prstGeom prst="rect">
            <a:avLst/>
          </a:prstGeom>
          <a:solidFill>
            <a:srgbClr val="B8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724128" y="4059316"/>
            <a:ext cx="478901" cy="1956159"/>
          </a:xfrm>
          <a:prstGeom prst="rect">
            <a:avLst/>
          </a:prstGeom>
          <a:solidFill>
            <a:srgbClr val="B8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695804" y="4462001"/>
            <a:ext cx="5032266" cy="1150788"/>
          </a:xfrm>
          <a:custGeom>
            <a:avLst/>
            <a:gdLst>
              <a:gd name="connsiteX0" fmla="*/ 4830049 w 4830049"/>
              <a:gd name="connsiteY0" fmla="*/ 0 h 1009982"/>
              <a:gd name="connsiteX1" fmla="*/ 2592876 w 4830049"/>
              <a:gd name="connsiteY1" fmla="*/ 958788 h 1009982"/>
              <a:gd name="connsiteX2" fmla="*/ 187027 w 4830049"/>
              <a:gd name="connsiteY2" fmla="*/ 878889 h 1009982"/>
              <a:gd name="connsiteX3" fmla="*/ 169272 w 4830049"/>
              <a:gd name="connsiteY3" fmla="*/ 878889 h 1009982"/>
              <a:gd name="connsiteX4" fmla="*/ 258049 w 4830049"/>
              <a:gd name="connsiteY4" fmla="*/ 887767 h 100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49" h="1009982">
                <a:moveTo>
                  <a:pt x="4830049" y="0"/>
                </a:moveTo>
                <a:cubicBezTo>
                  <a:pt x="4098381" y="406153"/>
                  <a:pt x="3366713" y="812307"/>
                  <a:pt x="2592876" y="958788"/>
                </a:cubicBezTo>
                <a:cubicBezTo>
                  <a:pt x="1819039" y="1105269"/>
                  <a:pt x="590961" y="892206"/>
                  <a:pt x="187027" y="878889"/>
                </a:cubicBezTo>
                <a:cubicBezTo>
                  <a:pt x="-216907" y="865573"/>
                  <a:pt x="157435" y="877409"/>
                  <a:pt x="169272" y="878889"/>
                </a:cubicBezTo>
                <a:cubicBezTo>
                  <a:pt x="181109" y="880369"/>
                  <a:pt x="219579" y="884068"/>
                  <a:pt x="258049" y="887767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719091" y="1800984"/>
            <a:ext cx="4979882" cy="979944"/>
          </a:xfrm>
          <a:custGeom>
            <a:avLst/>
            <a:gdLst>
              <a:gd name="connsiteX0" fmla="*/ 4660777 w 4660777"/>
              <a:gd name="connsiteY0" fmla="*/ 711397 h 711397"/>
              <a:gd name="connsiteX1" fmla="*/ 2911876 w 4660777"/>
              <a:gd name="connsiteY1" fmla="*/ 81082 h 711397"/>
              <a:gd name="connsiteX2" fmla="*/ 0 w 4660777"/>
              <a:gd name="connsiteY2" fmla="*/ 27816 h 7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0777" h="711397">
                <a:moveTo>
                  <a:pt x="4660777" y="711397"/>
                </a:moveTo>
                <a:cubicBezTo>
                  <a:pt x="4174724" y="453204"/>
                  <a:pt x="3688672" y="195012"/>
                  <a:pt x="2911876" y="81082"/>
                </a:cubicBezTo>
                <a:cubicBezTo>
                  <a:pt x="2135080" y="-32848"/>
                  <a:pt x="1067540" y="-2516"/>
                  <a:pt x="0" y="27816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Vx 100rpm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622778" cy="345266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t="6123" r="7810" b="8126"/>
          <a:stretch/>
        </p:blipFill>
        <p:spPr>
          <a:xfrm>
            <a:off x="4644008" y="1988840"/>
            <a:ext cx="4174476" cy="29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2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259632" y="1412776"/>
            <a:ext cx="7211144" cy="4485884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 smtClean="0"/>
              <a:t>Power law for spheres flow</a:t>
            </a: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Exponential law for flattened spheres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H</a:t>
            </a:r>
            <a:r>
              <a:rPr lang="en-US" sz="1800" dirty="0" smtClean="0"/>
              <a:t>igh flowrate increase blockage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Morphology : decrease of </a:t>
            </a:r>
            <a:r>
              <a:rPr lang="en-US" sz="1800" dirty="0" smtClean="0"/>
              <a:t>jamming </a:t>
            </a:r>
            <a:r>
              <a:rPr lang="en-US" sz="1800" dirty="0"/>
              <a:t>probability ( </a:t>
            </a:r>
            <a:r>
              <a:rPr lang="en-US" sz="1800" dirty="0" smtClean="0"/>
              <a:t>flat </a:t>
            </a:r>
            <a:r>
              <a:rPr lang="en-US" sz="1800" dirty="0"/>
              <a:t>spheres ) , observation of dead zones that maintain </a:t>
            </a:r>
            <a:r>
              <a:rPr lang="en-US" sz="1800" dirty="0" smtClean="0"/>
              <a:t>an </a:t>
            </a:r>
            <a:r>
              <a:rPr lang="en-US" sz="1800" dirty="0"/>
              <a:t>unidirectional flow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6927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1412776"/>
            <a:ext cx="7211144" cy="4485884"/>
          </a:xfrm>
        </p:spPr>
        <p:txBody>
          <a:bodyPr>
            <a:normAutofit/>
          </a:bodyPr>
          <a:lstStyle/>
          <a:p>
            <a:r>
              <a:rPr lang="en-US" sz="1800" dirty="0"/>
              <a:t>Studying the interaction strength</a:t>
            </a:r>
          </a:p>
          <a:p>
            <a:pPr lvl="1"/>
            <a:r>
              <a:rPr lang="en-US" sz="1800" dirty="0"/>
              <a:t>Contacts between the particles to generate an attractive force : hydrophobic </a:t>
            </a:r>
            <a:r>
              <a:rPr lang="en-US" sz="1800" dirty="0" smtClean="0"/>
              <a:t>spray</a:t>
            </a:r>
          </a:p>
          <a:p>
            <a:pPr lvl="1"/>
            <a:endParaRPr lang="en-US" sz="1800" dirty="0"/>
          </a:p>
          <a:p>
            <a:r>
              <a:rPr lang="en-US" sz="1800" dirty="0" smtClean="0"/>
              <a:t>Simulation</a:t>
            </a:r>
            <a:endParaRPr lang="en-US" sz="1800" dirty="0"/>
          </a:p>
          <a:p>
            <a:pPr lvl="1"/>
            <a:r>
              <a:rPr lang="en-US" sz="1800" dirty="0"/>
              <a:t>CFD coupling / </a:t>
            </a:r>
            <a:r>
              <a:rPr lang="en-US" sz="1800" dirty="0" smtClean="0"/>
              <a:t>DEM</a:t>
            </a:r>
            <a:endParaRPr lang="en-US" sz="1800" dirty="0"/>
          </a:p>
          <a:p>
            <a:pPr lvl="1"/>
            <a:r>
              <a:rPr lang="en-US" sz="1800" dirty="0"/>
              <a:t>Modelling of hydrodynamic interactions and </a:t>
            </a:r>
            <a:r>
              <a:rPr lang="en-US" sz="1800" dirty="0" smtClean="0"/>
              <a:t>contacts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Second mode: jamming of steady state flow of particles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Study of different grain </a:t>
            </a:r>
            <a:r>
              <a:rPr lang="en-US" sz="1800" dirty="0" smtClean="0"/>
              <a:t>sizes</a:t>
            </a:r>
          </a:p>
          <a:p>
            <a:pPr lvl="1"/>
            <a:r>
              <a:rPr lang="en-US" sz="1800" dirty="0" smtClean="0"/>
              <a:t>100 </a:t>
            </a:r>
            <a:r>
              <a:rPr lang="el-GR" sz="1800" dirty="0" smtClean="0"/>
              <a:t>μ</a:t>
            </a:r>
            <a:r>
              <a:rPr lang="fr-FR" sz="1800" dirty="0" smtClean="0"/>
              <a:t>m to 6 mm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Table of contents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340768"/>
            <a:ext cx="7211144" cy="4701908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err="1" smtClean="0"/>
              <a:t>Context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342900" lvl="1">
              <a:buClr>
                <a:srgbClr val="5F259F"/>
              </a:buClr>
              <a:buSzPct val="100000"/>
              <a:buFont typeface="Wingdings" pitchFamily="2" charset="2"/>
              <a:buChar char="n"/>
            </a:pPr>
            <a:r>
              <a:rPr lang="fr-FR" sz="2200" b="1" dirty="0" err="1" smtClean="0"/>
              <a:t>Experimental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device</a:t>
            </a:r>
            <a:endParaRPr lang="fr-FR" sz="2200" b="1" dirty="0" smtClean="0"/>
          </a:p>
          <a:p>
            <a:pPr marL="342900" lvl="1">
              <a:buClr>
                <a:srgbClr val="5F259F"/>
              </a:buClr>
              <a:buSzPct val="100000"/>
              <a:buFont typeface="Wingdings" pitchFamily="2" charset="2"/>
              <a:buChar char="n"/>
            </a:pPr>
            <a:endParaRPr lang="fr-FR" sz="2200" b="1" dirty="0" smtClean="0"/>
          </a:p>
          <a:p>
            <a:pPr marL="342900" lvl="1">
              <a:buClr>
                <a:srgbClr val="5F259F"/>
              </a:buClr>
              <a:buSzPct val="100000"/>
              <a:buFont typeface="Wingdings" pitchFamily="2" charset="2"/>
              <a:buChar char="n"/>
            </a:pPr>
            <a:endParaRPr lang="fr-FR" sz="2200" b="1" dirty="0" smtClean="0"/>
          </a:p>
          <a:p>
            <a:r>
              <a:rPr lang="fr-FR" dirty="0" err="1" smtClean="0"/>
              <a:t>Results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Conclusions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8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63888" y="2492897"/>
            <a:ext cx="5400600" cy="864096"/>
          </a:xfrm>
        </p:spPr>
        <p:txBody>
          <a:bodyPr>
            <a:normAutofit fontScale="90000"/>
          </a:bodyPr>
          <a:lstStyle/>
          <a:p>
            <a:r>
              <a:rPr lang="fr-FR" sz="3400" dirty="0" err="1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Thank</a:t>
            </a:r>
            <a:r>
              <a:rPr lang="fr-FR" sz="340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400" dirty="0" err="1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fr-FR" sz="340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fr-FR" sz="3400" dirty="0" err="1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your</a:t>
            </a:r>
            <a:r>
              <a:rPr lang="fr-FR" sz="340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attention</a:t>
            </a:r>
            <a:endParaRPr lang="fr-FR" sz="34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3563888" y="3501008"/>
            <a:ext cx="5112568" cy="1728193"/>
          </a:xfrm>
        </p:spPr>
        <p:txBody>
          <a:bodyPr>
            <a:normAutofit/>
          </a:bodyPr>
          <a:lstStyle/>
          <a:p>
            <a:r>
              <a:rPr lang="fr-FR" dirty="0" smtClean="0">
                <a:hlinkClick r:id="rId3"/>
              </a:rPr>
              <a:t>www.mines-stetienne.fr</a:t>
            </a:r>
            <a:endParaRPr lang="fr-FR" dirty="0"/>
          </a:p>
          <a:p>
            <a:endParaRPr lang="fr-FR" dirty="0" smtClean="0"/>
          </a:p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>Une école de l'Institut Mines-Télécom</a:t>
            </a:r>
          </a:p>
        </p:txBody>
      </p:sp>
      <p:pic>
        <p:nvPicPr>
          <p:cNvPr id="6" name="Image 5" descr="slogan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17742"/>
          <a:stretch/>
        </p:blipFill>
        <p:spPr>
          <a:xfrm>
            <a:off x="2195736" y="5948194"/>
            <a:ext cx="5184576" cy="757662"/>
          </a:xfrm>
          <a:prstGeom prst="rect">
            <a:avLst/>
          </a:prstGeom>
        </p:spPr>
      </p:pic>
      <p:pic>
        <p:nvPicPr>
          <p:cNvPr id="1026" name="Picture 2" descr="Twitter Mines Saint-Etienn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48" y="40770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acebook Mines Saint-Etienn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56" y="40770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gle+ Mines Saint-Etienn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82" y="40770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log Mines Saint-Etienn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68" y="40770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54937" y="1196752"/>
            <a:ext cx="8732540" cy="6768752"/>
            <a:chOff x="154937" y="1196752"/>
            <a:chExt cx="8732540" cy="6768752"/>
          </a:xfrm>
        </p:grpSpPr>
        <p:sp>
          <p:nvSpPr>
            <p:cNvPr id="9" name="Espace réservé du contenu 2"/>
            <p:cNvSpPr txBox="1">
              <a:spLocks/>
            </p:cNvSpPr>
            <p:nvPr/>
          </p:nvSpPr>
          <p:spPr>
            <a:xfrm>
              <a:off x="1258888" y="3479229"/>
              <a:ext cx="7212012" cy="44862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5F259F"/>
                </a:buClr>
                <a:buSzPct val="100000"/>
                <a:buFont typeface="Wingdings" pitchFamily="2" charset="2"/>
                <a:buChar char="n"/>
                <a:defRPr sz="2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spcBef>
                  <a:spcPct val="20000"/>
                </a:spcBef>
                <a:buClr>
                  <a:srgbClr val="5C6670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01489"/>
                </a:buClr>
                <a:buFont typeface="Arial" pitchFamily="34" charset="0"/>
                <a:buChar char="─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/>
            </a:p>
          </p:txBody>
        </p:sp>
        <p:sp>
          <p:nvSpPr>
            <p:cNvPr id="21" name="Espace réservé du contenu 2"/>
            <p:cNvSpPr txBox="1">
              <a:spLocks/>
            </p:cNvSpPr>
            <p:nvPr/>
          </p:nvSpPr>
          <p:spPr>
            <a:xfrm>
              <a:off x="154937" y="3717032"/>
              <a:ext cx="3686720" cy="22467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5F259F"/>
                </a:buClr>
                <a:buSzPct val="100000"/>
                <a:buFont typeface="Wingdings" pitchFamily="2" charset="2"/>
                <a:buChar char="n"/>
                <a:defRPr sz="2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spcBef>
                  <a:spcPct val="20000"/>
                </a:spcBef>
                <a:buClr>
                  <a:srgbClr val="5C6670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01489"/>
                </a:buClr>
                <a:buFont typeface="Arial" pitchFamily="34" charset="0"/>
                <a:buChar char="─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800" b="0" dirty="0" err="1" smtClean="0"/>
                <a:t>Driving</a:t>
              </a:r>
              <a:r>
                <a:rPr lang="fr-FR" sz="1800" b="0" dirty="0" smtClean="0"/>
                <a:t> force: </a:t>
              </a:r>
              <a:r>
                <a:rPr lang="fr-FR" sz="1800" b="0" dirty="0" err="1" smtClean="0"/>
                <a:t>gravity</a:t>
              </a:r>
              <a:endParaRPr lang="fr-FR" sz="1800" b="0" dirty="0" smtClean="0"/>
            </a:p>
            <a:p>
              <a:endParaRPr lang="fr-FR" sz="1800" b="0" dirty="0" smtClean="0"/>
            </a:p>
            <a:p>
              <a:endParaRPr lang="fr-FR" sz="1800" dirty="0" smtClean="0"/>
            </a:p>
            <a:p>
              <a:endParaRPr lang="fr-FR" sz="1800" dirty="0"/>
            </a:p>
            <a:p>
              <a:pPr lvl="1"/>
              <a:endParaRPr lang="fr-FR" sz="1800" dirty="0" smtClean="0"/>
            </a:p>
            <a:p>
              <a:endParaRPr lang="fr-FR" sz="1800" dirty="0" smtClean="0"/>
            </a:p>
            <a:p>
              <a:endParaRPr lang="fr-FR" sz="1800" dirty="0" smtClean="0"/>
            </a:p>
            <a:p>
              <a:endParaRPr lang="fr-FR" sz="1800" dirty="0" smtClean="0"/>
            </a:p>
            <a:p>
              <a:endParaRPr lang="fr-FR" sz="1800" dirty="0" smtClean="0"/>
            </a:p>
            <a:p>
              <a:endParaRPr lang="fr-FR" sz="1800" dirty="0"/>
            </a:p>
          </p:txBody>
        </p:sp>
        <p:sp>
          <p:nvSpPr>
            <p:cNvPr id="22" name="Espace réservé du contenu 2"/>
            <p:cNvSpPr txBox="1">
              <a:spLocks/>
            </p:cNvSpPr>
            <p:nvPr/>
          </p:nvSpPr>
          <p:spPr>
            <a:xfrm>
              <a:off x="3101266" y="3715383"/>
              <a:ext cx="3535256" cy="28948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5F259F"/>
                </a:buClr>
                <a:buSzPct val="100000"/>
                <a:buFont typeface="Wingdings" pitchFamily="2" charset="2"/>
                <a:buChar char="n"/>
                <a:defRPr sz="2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spcBef>
                  <a:spcPct val="20000"/>
                </a:spcBef>
                <a:buClr>
                  <a:srgbClr val="5C6670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01489"/>
                </a:buClr>
                <a:buFont typeface="Arial" pitchFamily="34" charset="0"/>
                <a:buChar char="─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800" b="0" dirty="0" err="1"/>
                <a:t>Driving</a:t>
              </a:r>
              <a:r>
                <a:rPr lang="fr-FR" sz="1800" b="0" dirty="0"/>
                <a:t> force: </a:t>
              </a:r>
              <a:r>
                <a:rPr lang="fr-FR" sz="1800" b="0" dirty="0" err="1" smtClean="0"/>
                <a:t>viscous</a:t>
              </a:r>
              <a:r>
                <a:rPr lang="fr-FR" sz="1800" b="0" dirty="0" smtClean="0"/>
                <a:t> drag</a:t>
              </a:r>
            </a:p>
            <a:p>
              <a:endParaRPr lang="fr-FR" sz="1800" b="0" dirty="0"/>
            </a:p>
            <a:p>
              <a:endParaRPr lang="fr-FR" sz="1800" b="0" dirty="0"/>
            </a:p>
            <a:p>
              <a:endParaRPr lang="fr-FR" sz="1800" b="0" dirty="0" smtClean="0"/>
            </a:p>
            <a:p>
              <a:endParaRPr lang="fr-FR" sz="1800" b="0" dirty="0" smtClean="0"/>
            </a:p>
            <a:p>
              <a:endParaRPr lang="fr-FR" sz="1800" b="0" dirty="0" smtClean="0"/>
            </a:p>
            <a:p>
              <a:endParaRPr lang="fr-FR" sz="1800" b="0" dirty="0" smtClean="0"/>
            </a:p>
            <a:p>
              <a:endParaRPr lang="fr-FR" sz="1800" b="0" dirty="0" smtClean="0"/>
            </a:p>
            <a:p>
              <a:endParaRPr lang="fr-FR" sz="1800" b="0" dirty="0"/>
            </a:p>
          </p:txBody>
        </p:sp>
        <p:sp>
          <p:nvSpPr>
            <p:cNvPr id="23" name="Espace réservé du contenu 2"/>
            <p:cNvSpPr txBox="1">
              <a:spLocks/>
            </p:cNvSpPr>
            <p:nvPr/>
          </p:nvSpPr>
          <p:spPr>
            <a:xfrm>
              <a:off x="463425" y="1196752"/>
              <a:ext cx="7895233" cy="6681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5F259F"/>
                </a:buClr>
                <a:buSzPct val="100000"/>
                <a:buFont typeface="Wingdings" pitchFamily="2" charset="2"/>
                <a:buChar char="n"/>
                <a:defRPr sz="2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spcBef>
                  <a:spcPct val="20000"/>
                </a:spcBef>
                <a:buClr>
                  <a:srgbClr val="5C6670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01489"/>
                </a:buClr>
                <a:buFont typeface="Arial" pitchFamily="34" charset="0"/>
                <a:buChar char="─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800" dirty="0" smtClean="0"/>
                <a:t>Pipe </a:t>
              </a:r>
              <a:r>
                <a:rPr lang="fr-FR" sz="1800" dirty="0" err="1" smtClean="0"/>
                <a:t>blockage</a:t>
              </a:r>
              <a:r>
                <a:rPr lang="fr-FR" sz="1800" dirty="0" smtClean="0"/>
                <a:t> : </a:t>
              </a:r>
              <a:r>
                <a:rPr lang="en-US" sz="1800" dirty="0"/>
                <a:t>appearance and understanding of the phenomenon</a:t>
              </a:r>
              <a:endParaRPr lang="fr-FR" sz="1800" dirty="0" smtClean="0"/>
            </a:p>
            <a:p>
              <a:endParaRPr lang="fr-FR" sz="1800" dirty="0" smtClean="0"/>
            </a:p>
            <a:p>
              <a:endParaRPr lang="fr-FR" sz="1800" dirty="0" smtClean="0"/>
            </a:p>
            <a:p>
              <a:pPr marL="0" indent="0">
                <a:buNone/>
              </a:pPr>
              <a:endParaRPr lang="fr-FR" sz="1800" dirty="0" smtClean="0"/>
            </a:p>
            <a:p>
              <a:endParaRPr lang="fr-FR" sz="1800" dirty="0" smtClean="0"/>
            </a:p>
            <a:p>
              <a:pPr lvl="1"/>
              <a:endParaRPr lang="fr-FR" sz="1800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378684" y="1781738"/>
              <a:ext cx="8508793" cy="1885457"/>
              <a:chOff x="190792" y="3733453"/>
              <a:chExt cx="8508793" cy="1885457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09" b="15444"/>
              <a:stretch/>
            </p:blipFill>
            <p:spPr>
              <a:xfrm>
                <a:off x="571875" y="3759813"/>
                <a:ext cx="1530809" cy="1256442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86482" y="5122617"/>
                <a:ext cx="1967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dirty="0" smtClean="0"/>
                  <a:t>Dry </a:t>
                </a:r>
                <a:r>
                  <a:rPr lang="fr-FR" dirty="0" err="1" smtClean="0"/>
                  <a:t>granular</a:t>
                </a:r>
                <a:r>
                  <a:rPr lang="fr-FR" dirty="0" smtClean="0"/>
                  <a:t> (2D)</a:t>
                </a:r>
                <a:endParaRPr lang="en-US" baseline="30000" dirty="0"/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190792" y="3733453"/>
                <a:ext cx="2292976" cy="1762346"/>
              </a:xfrm>
              <a:prstGeom prst="roundRect">
                <a:avLst>
                  <a:gd name="adj" fmla="val 6204"/>
                </a:avLst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334515" y="5122617"/>
                <a:ext cx="2428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dirty="0" err="1" smtClean="0"/>
                  <a:t>Floating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granular</a:t>
                </a:r>
                <a:r>
                  <a:rPr lang="fr-FR" dirty="0" smtClean="0"/>
                  <a:t> (2D)</a:t>
                </a:r>
                <a:endParaRPr lang="en-US" dirty="0"/>
              </a:p>
            </p:txBody>
          </p:sp>
          <p:pic>
            <p:nvPicPr>
              <p:cNvPr id="29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5400000">
                <a:off x="3813198" y="3799950"/>
                <a:ext cx="1320476" cy="1224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ctangle à coins arrondis 29"/>
              <p:cNvSpPr/>
              <p:nvPr/>
            </p:nvSpPr>
            <p:spPr>
              <a:xfrm>
                <a:off x="3367272" y="3751756"/>
                <a:ext cx="2284848" cy="1744043"/>
              </a:xfrm>
              <a:prstGeom prst="roundRect">
                <a:avLst>
                  <a:gd name="adj" fmla="val 6204"/>
                </a:avLst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à coins arrondis 16"/>
              <p:cNvSpPr/>
              <p:nvPr/>
            </p:nvSpPr>
            <p:spPr>
              <a:xfrm>
                <a:off x="6408940" y="3739487"/>
                <a:ext cx="2195508" cy="1756311"/>
              </a:xfrm>
              <a:prstGeom prst="roundRect">
                <a:avLst>
                  <a:gd name="adj" fmla="val 6204"/>
                </a:avLst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7890" name="Picture 2" descr="D:\Utilisateurs\maxym.burel\Desktop\Article 2015 STPPMF+LEEDS+Congrés\restriction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455"/>
              <a:stretch/>
            </p:blipFill>
            <p:spPr bwMode="auto">
              <a:xfrm rot="5400000">
                <a:off x="6923948" y="3869864"/>
                <a:ext cx="1214482" cy="9943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408940" y="4972579"/>
                <a:ext cx="22906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 err="1" smtClean="0"/>
                  <a:t>Immersed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granular</a:t>
                </a:r>
                <a:r>
                  <a:rPr lang="fr-FR" dirty="0" smtClean="0"/>
                  <a:t>    (quasi 2D)</a:t>
                </a:r>
                <a:endParaRPr lang="en-US" dirty="0"/>
              </a:p>
            </p:txBody>
          </p:sp>
        </p:grp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r>
              <a:rPr lang="fr-FR" dirty="0" smtClean="0"/>
              <a:t> and objective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endParaRPr lang="fr-FR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6234122" y="3717032"/>
            <a:ext cx="4752528" cy="289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F259F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5C667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1489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0" dirty="0" err="1"/>
              <a:t>Driving</a:t>
            </a:r>
            <a:r>
              <a:rPr lang="fr-FR" sz="1800" b="0" dirty="0"/>
              <a:t> force: </a:t>
            </a:r>
            <a:r>
              <a:rPr lang="fr-FR" sz="1800" b="0" dirty="0" err="1" smtClean="0"/>
              <a:t>viscous</a:t>
            </a:r>
            <a:r>
              <a:rPr lang="fr-FR" sz="1800" b="0" dirty="0" smtClean="0"/>
              <a:t> drag</a:t>
            </a:r>
          </a:p>
          <a:p>
            <a:endParaRPr lang="fr-FR" sz="1800" b="0" dirty="0"/>
          </a:p>
          <a:p>
            <a:endParaRPr lang="fr-FR" sz="1800" b="0" dirty="0"/>
          </a:p>
          <a:p>
            <a:endParaRPr lang="fr-FR" sz="1800" b="0" dirty="0" smtClean="0"/>
          </a:p>
          <a:p>
            <a:endParaRPr lang="fr-FR" sz="1800" b="0" dirty="0" smtClean="0"/>
          </a:p>
          <a:p>
            <a:endParaRPr lang="fr-FR" sz="1800" b="0" dirty="0" smtClean="0"/>
          </a:p>
          <a:p>
            <a:endParaRPr lang="fr-FR" sz="1800" b="0" dirty="0" smtClean="0"/>
          </a:p>
          <a:p>
            <a:endParaRPr lang="fr-FR" sz="1800" b="0" dirty="0" smtClean="0"/>
          </a:p>
          <a:p>
            <a:endParaRPr lang="fr-FR" sz="1800" b="0" dirty="0"/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575665" y="5025068"/>
            <a:ext cx="7895233" cy="93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F259F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5C667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1489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Studied</a:t>
            </a:r>
            <a:r>
              <a:rPr lang="fr-FR" sz="1800" dirty="0" smtClean="0"/>
              <a:t> case: </a:t>
            </a:r>
            <a:r>
              <a:rPr lang="fr-FR" sz="1800" dirty="0" err="1" smtClean="0"/>
              <a:t>Jamming</a:t>
            </a:r>
            <a:r>
              <a:rPr lang="fr-FR" sz="1800" dirty="0" smtClean="0"/>
              <a:t> </a:t>
            </a:r>
            <a:r>
              <a:rPr lang="fr-FR" sz="1800" dirty="0" err="1" smtClean="0"/>
              <a:t>induced</a:t>
            </a:r>
            <a:r>
              <a:rPr lang="fr-FR" sz="1800" dirty="0" smtClean="0"/>
              <a:t> by an obstacle </a:t>
            </a:r>
            <a:r>
              <a:rPr lang="fr-FR" sz="1800" dirty="0" err="1" smtClean="0"/>
              <a:t>whose</a:t>
            </a:r>
            <a:r>
              <a:rPr lang="fr-FR" sz="1800" dirty="0" smtClean="0"/>
              <a:t> </a:t>
            </a:r>
            <a:r>
              <a:rPr lang="fr-FR" sz="1800" dirty="0" err="1" smtClean="0"/>
              <a:t>role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to </a:t>
            </a:r>
            <a:r>
              <a:rPr lang="fr-FR" sz="1800" dirty="0" err="1" smtClean="0"/>
              <a:t>simulate</a:t>
            </a:r>
            <a:r>
              <a:rPr lang="fr-FR" sz="1800" dirty="0" smtClean="0"/>
              <a:t> </a:t>
            </a:r>
            <a:r>
              <a:rPr lang="fr-FR" sz="1800" dirty="0" err="1" smtClean="0"/>
              <a:t>particles</a:t>
            </a:r>
            <a:r>
              <a:rPr lang="fr-FR" sz="1800" dirty="0" smtClean="0"/>
              <a:t> </a:t>
            </a:r>
            <a:r>
              <a:rPr lang="fr-FR" sz="1800" dirty="0" err="1" smtClean="0"/>
              <a:t>attached</a:t>
            </a:r>
            <a:r>
              <a:rPr lang="fr-FR" sz="1800" dirty="0" smtClean="0"/>
              <a:t> to the </a:t>
            </a:r>
            <a:r>
              <a:rPr lang="fr-FR" sz="1800" dirty="0" err="1" smtClean="0"/>
              <a:t>wall</a:t>
            </a:r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 smtClean="0"/>
          </a:p>
          <a:p>
            <a:pPr marL="0" indent="0">
              <a:buNone/>
            </a:pPr>
            <a:endParaRPr lang="fr-FR" sz="1800" dirty="0" smtClean="0"/>
          </a:p>
          <a:p>
            <a:endParaRPr lang="fr-FR" sz="1800" dirty="0" smtClean="0"/>
          </a:p>
          <a:p>
            <a:pPr lvl="1"/>
            <a:endParaRPr lang="fr-FR" sz="18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8" y="1724541"/>
            <a:ext cx="884115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95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device</a:t>
            </a:r>
            <a:r>
              <a:rPr lang="fr-FR" dirty="0" smtClean="0"/>
              <a:t> </a:t>
            </a:r>
            <a:r>
              <a:rPr lang="fr-FR" sz="1800" dirty="0" smtClean="0"/>
              <a:t>&gt;&gt; </a:t>
            </a:r>
            <a:r>
              <a:rPr lang="fr-FR" sz="1800" dirty="0" err="1" smtClean="0"/>
              <a:t>Particles</a:t>
            </a:r>
            <a:r>
              <a:rPr lang="fr-FR" sz="1800" dirty="0" smtClean="0"/>
              <a:t> </a:t>
            </a:r>
            <a:r>
              <a:rPr lang="fr-FR" sz="1800" dirty="0" err="1" smtClean="0"/>
              <a:t>characteristics</a:t>
            </a: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923" r="17412" b="856"/>
          <a:stretch/>
        </p:blipFill>
        <p:spPr>
          <a:xfrm rot="345832">
            <a:off x="4260190" y="1349125"/>
            <a:ext cx="4686036" cy="4322619"/>
          </a:xfr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-17864" y="1484784"/>
            <a:ext cx="4762872" cy="464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F259F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5C667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1489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fr-FR" sz="1500" dirty="0" smtClean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992181"/>
              </p:ext>
            </p:extLst>
          </p:nvPr>
        </p:nvGraphicFramePr>
        <p:xfrm>
          <a:off x="5148064" y="5157192"/>
          <a:ext cx="2128838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Équation" r:id="rId5" imgW="1346040" imgH="419040" progId="Equation.3">
                  <p:embed/>
                </p:oleObj>
              </mc:Choice>
              <mc:Fallback>
                <p:oleObj name="Équation" r:id="rId5" imgW="1346040" imgH="41904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157192"/>
                        <a:ext cx="2128838" cy="65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space réservé du contenu 2"/>
          <p:cNvSpPr txBox="1">
            <a:spLocks/>
          </p:cNvSpPr>
          <p:nvPr/>
        </p:nvSpPr>
        <p:spPr>
          <a:xfrm>
            <a:off x="-290968" y="1233862"/>
            <a:ext cx="5021912" cy="3670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F259F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5C667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1489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fr-FR" sz="1800" dirty="0" smtClean="0"/>
          </a:p>
          <a:p>
            <a:endParaRPr lang="fr-FR" sz="1800" dirty="0" smtClean="0"/>
          </a:p>
          <a:p>
            <a:pPr lvl="1"/>
            <a:r>
              <a:rPr lang="fr-FR" sz="1800" dirty="0" err="1" smtClean="0"/>
              <a:t>Neutrally</a:t>
            </a:r>
            <a:r>
              <a:rPr lang="fr-FR" sz="1800" dirty="0" smtClean="0"/>
              <a:t> </a:t>
            </a:r>
            <a:r>
              <a:rPr lang="fr-FR" sz="1800" dirty="0" err="1" smtClean="0"/>
              <a:t>buoyant</a:t>
            </a:r>
            <a:r>
              <a:rPr lang="fr-FR" sz="1800" dirty="0" smtClean="0"/>
              <a:t> </a:t>
            </a:r>
            <a:r>
              <a:rPr lang="fr-FR" sz="1800" dirty="0"/>
              <a:t>: </a:t>
            </a:r>
            <a:r>
              <a:rPr lang="fr-FR" sz="1800" dirty="0" smtClean="0"/>
              <a:t>PE in water </a:t>
            </a:r>
            <a:r>
              <a:rPr lang="fr-FR" sz="1800" dirty="0"/>
              <a:t>+ </a:t>
            </a:r>
            <a:r>
              <a:rPr lang="fr-FR" sz="1800" dirty="0" smtClean="0"/>
              <a:t>glycol</a:t>
            </a:r>
          </a:p>
          <a:p>
            <a:pPr marL="457200" lvl="1" indent="0">
              <a:buNone/>
            </a:pPr>
            <a:r>
              <a:rPr lang="fr-FR" sz="1800" dirty="0" smtClean="0"/>
              <a:t> </a:t>
            </a:r>
            <a:endParaRPr lang="fr-FR" sz="1800" dirty="0"/>
          </a:p>
          <a:p>
            <a:pPr lvl="1"/>
            <a:r>
              <a:rPr lang="fr-FR" sz="1800" dirty="0" smtClean="0"/>
              <a:t>Size: D </a:t>
            </a:r>
            <a:r>
              <a:rPr lang="fr-FR" sz="1800" dirty="0"/>
              <a:t>=</a:t>
            </a:r>
            <a:r>
              <a:rPr lang="fr-FR" sz="1800" dirty="0" smtClean="0"/>
              <a:t> 6 mm</a:t>
            </a:r>
          </a:p>
          <a:p>
            <a:pPr lvl="1"/>
            <a:endParaRPr lang="fr-FR" sz="1800" dirty="0" smtClean="0"/>
          </a:p>
          <a:p>
            <a:pPr lvl="1"/>
            <a:r>
              <a:rPr lang="fr-FR" sz="1800" dirty="0" smtClean="0"/>
              <a:t>2 Morphologies </a:t>
            </a:r>
            <a:r>
              <a:rPr lang="fr-FR" sz="1800" dirty="0"/>
              <a:t>: </a:t>
            </a:r>
            <a:endParaRPr lang="fr-FR" sz="1800" dirty="0" smtClean="0"/>
          </a:p>
          <a:p>
            <a:pPr lvl="1"/>
            <a:endParaRPr lang="fr-FR" sz="1800" dirty="0" smtClean="0"/>
          </a:p>
          <a:p>
            <a:pPr marL="457200" lvl="1" indent="0">
              <a:buNone/>
            </a:pPr>
            <a:r>
              <a:rPr lang="fr-FR" sz="1800" dirty="0" smtClean="0"/>
              <a:t>      </a:t>
            </a:r>
            <a:r>
              <a:rPr lang="fr-FR" sz="1800" dirty="0" err="1" smtClean="0"/>
              <a:t>Spheres</a:t>
            </a:r>
            <a:r>
              <a:rPr lang="fr-FR" sz="1800" dirty="0" smtClean="0"/>
              <a:t>             </a:t>
            </a:r>
            <a:r>
              <a:rPr lang="fr-FR" sz="1800" dirty="0" err="1" smtClean="0"/>
              <a:t>Squeezed</a:t>
            </a:r>
            <a:r>
              <a:rPr lang="fr-FR" sz="1800" dirty="0" smtClean="0"/>
              <a:t> </a:t>
            </a:r>
            <a:r>
              <a:rPr lang="fr-FR" sz="1800" dirty="0" err="1" smtClean="0"/>
              <a:t>spheres</a:t>
            </a:r>
            <a:r>
              <a:rPr lang="fr-FR" sz="1800" dirty="0" smtClean="0"/>
              <a:t> </a:t>
            </a:r>
          </a:p>
          <a:p>
            <a:pPr marL="457200" lvl="1" indent="0">
              <a:buNone/>
            </a:pPr>
            <a:r>
              <a:rPr lang="fr-FR" sz="1800" dirty="0"/>
              <a:t> </a:t>
            </a:r>
            <a:r>
              <a:rPr lang="fr-FR" sz="1800" dirty="0" smtClean="0"/>
              <a:t>       AR </a:t>
            </a:r>
            <a:r>
              <a:rPr lang="fr-FR" sz="1800" dirty="0"/>
              <a:t>= 1</a:t>
            </a:r>
            <a:r>
              <a:rPr lang="fr-FR" sz="1800" dirty="0" smtClean="0"/>
              <a:t>                    AR= 0.8</a:t>
            </a:r>
            <a:endParaRPr lang="fr-FR" sz="1800" dirty="0"/>
          </a:p>
          <a:p>
            <a:pPr lvl="1"/>
            <a:endParaRPr lang="fr-FR" sz="1800" dirty="0" smtClean="0"/>
          </a:p>
          <a:p>
            <a:pPr lvl="1"/>
            <a:endParaRPr lang="fr-FR" sz="1800" dirty="0"/>
          </a:p>
          <a:p>
            <a:pPr lvl="1"/>
            <a:endParaRPr lang="fr-FR" sz="1800" dirty="0" smtClean="0"/>
          </a:p>
          <a:p>
            <a:pPr lvl="1"/>
            <a:endParaRPr lang="fr-FR" sz="1800" dirty="0"/>
          </a:p>
          <a:p>
            <a:pPr lvl="1"/>
            <a:endParaRPr lang="fr-FR" sz="1800" dirty="0" smtClean="0"/>
          </a:p>
          <a:p>
            <a:pPr lvl="1"/>
            <a:endParaRPr lang="fr-FR" sz="1800" dirty="0"/>
          </a:p>
          <a:p>
            <a:pPr lvl="1"/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45609" r="40935" b="26851"/>
          <a:stretch/>
        </p:blipFill>
        <p:spPr>
          <a:xfrm>
            <a:off x="2411760" y="4828467"/>
            <a:ext cx="1558598" cy="11480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26733" r="20597" b="4686"/>
          <a:stretch/>
        </p:blipFill>
        <p:spPr>
          <a:xfrm>
            <a:off x="395536" y="4806711"/>
            <a:ext cx="1512168" cy="11915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2780928"/>
            <a:ext cx="194421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 rot="1227819">
            <a:off x="4241615" y="4184812"/>
            <a:ext cx="1512168" cy="58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5508104" y="1916832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508104" y="148544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Feeding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7524328" y="1628800"/>
            <a:ext cx="12961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524328" y="166605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CCD camera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956376" y="3816813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7956376" y="3816813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Obstacle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3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4076176" y="5643589"/>
            <a:ext cx="2418602" cy="1816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5ED2-89BE-FD46-95A1-E040EF5E2AFE}" type="datetime1">
              <a:rPr lang="fr-FR" smtClean="0"/>
              <a:pPr/>
              <a:t>05/10/2015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776208" y="5650541"/>
            <a:ext cx="2123968" cy="1816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5414211" y="566137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4442818" y="566137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/>
          <p:cNvSpPr/>
          <p:nvPr/>
        </p:nvSpPr>
        <p:spPr>
          <a:xfrm>
            <a:off x="6313360" y="567577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5641551" y="565246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0" name="Groupe 99"/>
          <p:cNvGrpSpPr/>
          <p:nvPr/>
        </p:nvGrpSpPr>
        <p:grpSpPr>
          <a:xfrm>
            <a:off x="2868204" y="5549503"/>
            <a:ext cx="5950343" cy="2080466"/>
            <a:chOff x="4133049" y="4876163"/>
            <a:chExt cx="4590216" cy="2080466"/>
          </a:xfrm>
        </p:grpSpPr>
        <p:cxnSp>
          <p:nvCxnSpPr>
            <p:cNvPr id="101" name="Connecteur droit avec flèche 100"/>
            <p:cNvCxnSpPr/>
            <p:nvPr/>
          </p:nvCxnSpPr>
          <p:spPr>
            <a:xfrm>
              <a:off x="4997773" y="4876163"/>
              <a:ext cx="0" cy="35634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ZoneTexte 101"/>
            <p:cNvSpPr txBox="1"/>
            <p:nvPr/>
          </p:nvSpPr>
          <p:spPr>
            <a:xfrm>
              <a:off x="4133049" y="4927724"/>
              <a:ext cx="1033157" cy="15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H =1,25 D</a:t>
              </a:r>
              <a:endParaRPr lang="fr-FR" sz="1400" dirty="0"/>
            </a:p>
          </p:txBody>
        </p:sp>
        <p:grpSp>
          <p:nvGrpSpPr>
            <p:cNvPr id="104" name="Groupe 103"/>
            <p:cNvGrpSpPr/>
            <p:nvPr/>
          </p:nvGrpSpPr>
          <p:grpSpPr>
            <a:xfrm>
              <a:off x="8336349" y="5050567"/>
              <a:ext cx="386916" cy="1906062"/>
              <a:chOff x="7740352" y="1740687"/>
              <a:chExt cx="386916" cy="1906062"/>
            </a:xfrm>
          </p:grpSpPr>
          <p:cxnSp>
            <p:nvCxnSpPr>
              <p:cNvPr id="105" name="Connecteur droit avec flèche 104"/>
              <p:cNvCxnSpPr/>
              <p:nvPr/>
            </p:nvCxnSpPr>
            <p:spPr>
              <a:xfrm>
                <a:off x="7740352" y="3494349"/>
                <a:ext cx="36004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/>
              <p:cNvCxnSpPr/>
              <p:nvPr/>
            </p:nvCxnSpPr>
            <p:spPr>
              <a:xfrm>
                <a:off x="7740352" y="3646749"/>
                <a:ext cx="36004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/>
              <p:cNvCxnSpPr/>
              <p:nvPr/>
            </p:nvCxnSpPr>
            <p:spPr>
              <a:xfrm>
                <a:off x="7767228" y="1740687"/>
                <a:ext cx="36004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Rectangle 37"/>
          <p:cNvSpPr>
            <a:spLocks noChangeArrowheads="1"/>
          </p:cNvSpPr>
          <p:nvPr/>
        </p:nvSpPr>
        <p:spPr bwMode="auto">
          <a:xfrm>
            <a:off x="6090367" y="4999140"/>
            <a:ext cx="1835696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 err="1">
                <a:solidFill>
                  <a:srgbClr val="212121"/>
                </a:solidFill>
                <a:cs typeface="Arial" pitchFamily="34" charset="0"/>
              </a:rPr>
              <a:t>S</a:t>
            </a:r>
            <a:r>
              <a:rPr kumimoji="0" lang="fr-FR" altLang="fr-FR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cs typeface="Arial" pitchFamily="34" charset="0"/>
              </a:rPr>
              <a:t>ide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cs typeface="Arial" pitchFamily="34" charset="0"/>
              </a:rPr>
              <a:t> </a:t>
            </a:r>
            <a:r>
              <a:rPr kumimoji="0" lang="fr-FR" altLang="fr-FR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cs typeface="Arial" pitchFamily="34" charset="0"/>
              </a:rPr>
              <a:t>view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2912344" y="1381709"/>
            <a:ext cx="5988368" cy="4731516"/>
            <a:chOff x="2912344" y="955565"/>
            <a:chExt cx="5988368" cy="4731516"/>
          </a:xfrm>
        </p:grpSpPr>
        <p:sp>
          <p:nvSpPr>
            <p:cNvPr id="83" name="Rectangle 82"/>
            <p:cNvSpPr/>
            <p:nvPr/>
          </p:nvSpPr>
          <p:spPr>
            <a:xfrm>
              <a:off x="4076176" y="1241717"/>
              <a:ext cx="2366952" cy="21707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" name="Groupe 28"/>
            <p:cNvGrpSpPr>
              <a:grpSpLocks noChangeAspect="1"/>
            </p:cNvGrpSpPr>
            <p:nvPr/>
          </p:nvGrpSpPr>
          <p:grpSpPr>
            <a:xfrm>
              <a:off x="4075640" y="955565"/>
              <a:ext cx="4825072" cy="4731516"/>
              <a:chOff x="5975888" y="1146939"/>
              <a:chExt cx="2412536" cy="236575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976156" y="1146939"/>
                <a:ext cx="2412000" cy="14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976156" y="2370963"/>
                <a:ext cx="2412268" cy="14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6330280" y="148478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60571" y="1290939"/>
                <a:ext cx="144016" cy="10800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6482680" y="163718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6635080" y="178958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7022740" y="195283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7087624" y="1629711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7087624" y="198884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60571" y="1700840"/>
                <a:ext cx="144016" cy="288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976156" y="3136641"/>
                <a:ext cx="2412268" cy="14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975888" y="3368697"/>
                <a:ext cx="2412268" cy="14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6346453" y="328953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82156" y="3277879"/>
                <a:ext cx="144016" cy="9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562477" y="3281355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850509" y="3295871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7002909" y="3281355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Ellipse 22"/>
            <p:cNvSpPr/>
            <p:nvPr/>
          </p:nvSpPr>
          <p:spPr>
            <a:xfrm>
              <a:off x="5546960" y="24021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699360" y="25545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851760" y="27069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004160" y="28593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5785567" y="14216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5937967" y="15740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6090367" y="17264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5466568" y="1349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4937360" y="17925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5217008" y="180091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>
              <a:off x="5369408" y="195331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521808" y="210571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5843376" y="1857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5995776" y="20103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6148176" y="21627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381142" y="286771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5533542" y="302011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5685942" y="317251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5723920" y="287610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876320" y="302850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028720" y="318090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/>
            <p:cNvSpPr/>
            <p:nvPr/>
          </p:nvSpPr>
          <p:spPr>
            <a:xfrm>
              <a:off x="5649056" y="219522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801456" y="234762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5953856" y="250002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100728" y="230679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6139792" y="244758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6228568" y="20512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312220" y="22071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464620" y="23595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4617020" y="25119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4703227" y="137906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4215060" y="151015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4134668" y="175833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4287068" y="191073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4608636" y="166299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4146402" y="267273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4298802" y="282513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4451202" y="297753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4489180" y="268111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4641580" y="283351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4414316" y="200023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566716" y="215263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4719116" y="230503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4914706" y="249584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5067106" y="264824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5257484" y="250422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5409884" y="265662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4824900" y="304953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4977300" y="320193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5167678" y="305792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5320078" y="321032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5179030" y="150522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/>
            <p:cNvSpPr/>
            <p:nvPr/>
          </p:nvSpPr>
          <p:spPr>
            <a:xfrm>
              <a:off x="5331430" y="165762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/>
            <p:cNvSpPr/>
            <p:nvPr/>
          </p:nvSpPr>
          <p:spPr>
            <a:xfrm>
              <a:off x="5521808" y="151360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5674208" y="166600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33038" y="1243565"/>
              <a:ext cx="2167138" cy="21600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9" name="Groupe 88"/>
            <p:cNvGrpSpPr/>
            <p:nvPr/>
          </p:nvGrpSpPr>
          <p:grpSpPr>
            <a:xfrm>
              <a:off x="2912344" y="1264513"/>
              <a:ext cx="5778224" cy="2101895"/>
              <a:chOff x="4016716" y="780616"/>
              <a:chExt cx="4585278" cy="2101895"/>
            </a:xfrm>
          </p:grpSpPr>
          <p:cxnSp>
            <p:nvCxnSpPr>
              <p:cNvPr id="90" name="Connecteur droit avec flèche 89"/>
              <p:cNvCxnSpPr/>
              <p:nvPr/>
            </p:nvCxnSpPr>
            <p:spPr>
              <a:xfrm>
                <a:off x="7086247" y="1567311"/>
                <a:ext cx="0" cy="5886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avec flèche 90"/>
              <p:cNvCxnSpPr/>
              <p:nvPr/>
            </p:nvCxnSpPr>
            <p:spPr>
              <a:xfrm>
                <a:off x="4819453" y="780616"/>
                <a:ext cx="0" cy="21018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ZoneTexte 91"/>
              <p:cNvSpPr txBox="1"/>
              <p:nvPr/>
            </p:nvSpPr>
            <p:spPr>
              <a:xfrm>
                <a:off x="4016716" y="1724702"/>
                <a:ext cx="961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W =23 D</a:t>
                </a:r>
                <a:endParaRPr lang="fr-FR" sz="1400" dirty="0"/>
              </a:p>
            </p:txBody>
          </p:sp>
          <p:grpSp>
            <p:nvGrpSpPr>
              <p:cNvPr id="93" name="Groupe 92"/>
              <p:cNvGrpSpPr/>
              <p:nvPr/>
            </p:nvGrpSpPr>
            <p:grpSpPr>
              <a:xfrm>
                <a:off x="8241954" y="1723728"/>
                <a:ext cx="360040" cy="306288"/>
                <a:chOff x="8241954" y="1723728"/>
                <a:chExt cx="360040" cy="306288"/>
              </a:xfrm>
            </p:grpSpPr>
            <p:cxnSp>
              <p:nvCxnSpPr>
                <p:cNvPr id="94" name="Connecteur droit avec flèche 93"/>
                <p:cNvCxnSpPr/>
                <p:nvPr/>
              </p:nvCxnSpPr>
              <p:spPr>
                <a:xfrm>
                  <a:off x="8241954" y="1877616"/>
                  <a:ext cx="36004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avec flèche 94"/>
                <p:cNvCxnSpPr/>
                <p:nvPr/>
              </p:nvCxnSpPr>
              <p:spPr>
                <a:xfrm>
                  <a:off x="8241954" y="2030016"/>
                  <a:ext cx="36004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avec flèche 95"/>
                <p:cNvCxnSpPr/>
                <p:nvPr/>
              </p:nvCxnSpPr>
              <p:spPr>
                <a:xfrm>
                  <a:off x="8241954" y="1723728"/>
                  <a:ext cx="36004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9" name="ZoneTexte 98"/>
            <p:cNvSpPr txBox="1"/>
            <p:nvPr/>
          </p:nvSpPr>
          <p:spPr>
            <a:xfrm>
              <a:off x="7020272" y="2223156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L =1-4 D</a:t>
              </a:r>
              <a:endParaRPr lang="fr-FR" sz="1400" dirty="0"/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6028720" y="3698615"/>
              <a:ext cx="1659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Top </a:t>
              </a:r>
              <a:r>
                <a:rPr lang="fr-FR" dirty="0" err="1" smtClean="0"/>
                <a:t>view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Espace réservé du contenu 2"/>
              <p:cNvSpPr txBox="1">
                <a:spLocks/>
              </p:cNvSpPr>
              <p:nvPr/>
            </p:nvSpPr>
            <p:spPr>
              <a:xfrm>
                <a:off x="-428038" y="1214071"/>
                <a:ext cx="4377320" cy="46475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5F259F"/>
                  </a:buClr>
                  <a:buSzPct val="100000"/>
                  <a:buFont typeface="Wingdings" pitchFamily="2" charset="2"/>
                  <a:buChar char="n"/>
                  <a:defRPr sz="22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0100" indent="-342900" algn="l" defTabSz="914400" rtl="0" eaLnBrk="1" latinLnBrk="0" hangingPunct="1">
                  <a:spcBef>
                    <a:spcPct val="20000"/>
                  </a:spcBef>
                  <a:buClr>
                    <a:srgbClr val="5C6670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1489"/>
                  </a:buClr>
                  <a:buFont typeface="Arial" pitchFamily="34" charset="0"/>
                  <a:buChar char="─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endParaRPr lang="fr-FR" sz="1800" dirty="0" smtClean="0"/>
              </a:p>
              <a:p>
                <a:pPr lvl="1"/>
                <a:endParaRPr lang="fr-FR" sz="1800" dirty="0"/>
              </a:p>
              <a:p>
                <a:pPr lvl="1"/>
                <a:r>
                  <a:rPr lang="fr-FR" sz="1800" dirty="0" err="1" smtClean="0"/>
                  <a:t>Laminar</a:t>
                </a:r>
                <a:r>
                  <a:rPr lang="fr-FR" sz="1800" dirty="0" smtClean="0"/>
                  <a:t>: </a:t>
                </a:r>
                <a:r>
                  <a:rPr lang="fr-FR" sz="1800" dirty="0" err="1" smtClean="0"/>
                  <a:t>Re</a:t>
                </a:r>
                <a:r>
                  <a:rPr lang="fr-FR" sz="1800" dirty="0" smtClean="0"/>
                  <a:t> </a:t>
                </a:r>
                <a:r>
                  <a:rPr lang="fr-FR" sz="1800" dirty="0"/>
                  <a:t>= </a:t>
                </a:r>
                <a:r>
                  <a:rPr lang="fr-FR" sz="1800" dirty="0" smtClean="0"/>
                  <a:t>185, 740 or 1480</a:t>
                </a:r>
              </a:p>
              <a:p>
                <a:pPr lvl="1"/>
                <a:endParaRPr lang="fr-FR" sz="1800" dirty="0" smtClean="0"/>
              </a:p>
              <a:p>
                <a:pPr lvl="1"/>
                <a:endParaRPr lang="fr-FR" sz="1800" dirty="0"/>
              </a:p>
              <a:p>
                <a:pPr lvl="1"/>
                <a:endParaRPr lang="fr-FR" sz="1800" dirty="0" smtClean="0"/>
              </a:p>
              <a:p>
                <a:pPr lvl="1"/>
                <a:r>
                  <a:rPr lang="fr-FR" sz="1800" dirty="0" smtClean="0"/>
                  <a:t>St &lt; 0.015 &lt;&lt; 1</a:t>
                </a:r>
              </a:p>
              <a:p>
                <a:pPr marL="457200" lvl="1" indent="0">
                  <a:buNone/>
                </a:pPr>
                <a:endParaRPr lang="fr-FR" sz="1800" i="1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>
                          <a:latin typeface="Cambria Math"/>
                        </a:rPr>
                        <m:t>𝑆𝑡</m:t>
                      </m:r>
                      <m:r>
                        <a:rPr lang="fr-FR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800" i="1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18</m:t>
                          </m:r>
                          <m:r>
                            <a:rPr lang="fr-FR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fr-FR" sz="1800" dirty="0" smtClean="0"/>
              </a:p>
              <a:p>
                <a:pPr lvl="1"/>
                <a:endParaRPr lang="fr-FR" sz="1800" dirty="0" smtClean="0"/>
              </a:p>
              <a:p>
                <a:pPr lvl="1"/>
                <a:r>
                  <a:rPr lang="fr-FR" sz="1800" dirty="0" smtClean="0"/>
                  <a:t> </a:t>
                </a:r>
              </a:p>
              <a:p>
                <a:pPr lvl="1"/>
                <a:endParaRPr lang="fr-FR" sz="1800" dirty="0"/>
              </a:p>
              <a:p>
                <a:pPr lvl="1"/>
                <a:endParaRPr lang="fr-FR" sz="1800" dirty="0" smtClean="0"/>
              </a:p>
              <a:p>
                <a:pPr marL="0" indent="0">
                  <a:buNone/>
                </a:pPr>
                <a:endParaRPr lang="fr-FR" sz="1800" dirty="0" smtClean="0"/>
              </a:p>
              <a:p>
                <a:endParaRPr lang="fr-FR" sz="1800" dirty="0" smtClean="0"/>
              </a:p>
              <a:p>
                <a:pPr marL="0" indent="0">
                  <a:buNone/>
                </a:pPr>
                <a:endParaRPr lang="fr-FR" sz="1800" dirty="0">
                  <a:ea typeface="Cambria Math"/>
                </a:endParaRPr>
              </a:p>
              <a:p>
                <a:endParaRPr lang="fr-FR" sz="1800" dirty="0" smtClean="0"/>
              </a:p>
              <a:p>
                <a:endParaRPr lang="fr-FR" sz="1800" dirty="0"/>
              </a:p>
              <a:p>
                <a:endParaRPr lang="fr-FR" sz="1800" dirty="0" smtClean="0"/>
              </a:p>
              <a:p>
                <a:endParaRPr lang="fr-FR" sz="1800" dirty="0" smtClean="0"/>
              </a:p>
              <a:p>
                <a:endParaRPr lang="fr-FR" sz="1800" dirty="0"/>
              </a:p>
              <a:p>
                <a:endParaRPr lang="fr-FR" sz="1800" dirty="0" smtClean="0"/>
              </a:p>
              <a:p>
                <a:endParaRPr lang="fr-FR" sz="1800" dirty="0"/>
              </a:p>
              <a:p>
                <a:pPr marL="0" indent="0">
                  <a:buNone/>
                </a:pPr>
                <a:endParaRPr lang="fr-FR" sz="1800" dirty="0" smtClean="0"/>
              </a:p>
            </p:txBody>
          </p:sp>
        </mc:Choice>
        <mc:Fallback xmlns="">
          <p:sp>
            <p:nvSpPr>
              <p:cNvPr id="110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8038" y="1214071"/>
                <a:ext cx="4377320" cy="464759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1" name="Obje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831474"/>
              </p:ext>
            </p:extLst>
          </p:nvPr>
        </p:nvGraphicFramePr>
        <p:xfrm>
          <a:off x="395536" y="4787384"/>
          <a:ext cx="1644447" cy="295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9" name="Équation" r:id="rId5" imgW="850680" imgH="203040" progId="Equation.3">
                  <p:embed/>
                </p:oleObj>
              </mc:Choice>
              <mc:Fallback>
                <p:oleObj name="Équation" r:id="rId5" imgW="850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787384"/>
                        <a:ext cx="1644447" cy="295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" name="Picture 18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37640"/>
            <a:ext cx="1398786" cy="79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itre 1"/>
          <p:cNvSpPr txBox="1">
            <a:spLocks/>
          </p:cNvSpPr>
          <p:nvPr/>
        </p:nvSpPr>
        <p:spPr>
          <a:xfrm>
            <a:off x="1403796" y="651913"/>
            <a:ext cx="7211144" cy="1124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5F25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device</a:t>
            </a:r>
            <a:r>
              <a:rPr lang="fr-FR" dirty="0" smtClean="0"/>
              <a:t> </a:t>
            </a:r>
            <a:r>
              <a:rPr lang="fr-FR" sz="1800" dirty="0" smtClean="0"/>
              <a:t>&gt;&gt; Flow </a:t>
            </a:r>
            <a:r>
              <a:rPr lang="fr-FR" sz="1800" dirty="0" err="1" smtClean="0"/>
              <a:t>characteristic</a:t>
            </a:r>
            <a:r>
              <a:rPr lang="fr-FR" sz="1800" dirty="0" smtClean="0"/>
              <a:t> 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6367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r="35971"/>
          <a:stretch/>
        </p:blipFill>
        <p:spPr>
          <a:xfrm>
            <a:off x="5437391" y="1135018"/>
            <a:ext cx="2229658" cy="1463489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2" name="Flèche droite 11"/>
          <p:cNvSpPr/>
          <p:nvPr/>
        </p:nvSpPr>
        <p:spPr>
          <a:xfrm>
            <a:off x="3497052" y="47323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23528" y="1707148"/>
            <a:ext cx="7211144" cy="44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F259F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5C667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1489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Protocol</a:t>
            </a: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 rot="8019993">
            <a:off x="1124562" y="340118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377060" y="2710081"/>
            <a:ext cx="12987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Jammed</a:t>
            </a:r>
            <a:endParaRPr lang="fr-FR" dirty="0" smtClean="0"/>
          </a:p>
          <a:p>
            <a:endParaRPr lang="fr-FR" sz="11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46503" y="2553617"/>
            <a:ext cx="156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Flow</a:t>
            </a:r>
          </a:p>
          <a:p>
            <a:r>
              <a:rPr lang="fr-FR" dirty="0" smtClean="0"/>
              <a:t>(avalanche)</a:t>
            </a:r>
            <a:endParaRPr lang="fr-FR" dirty="0"/>
          </a:p>
        </p:txBody>
      </p:sp>
      <p:sp>
        <p:nvSpPr>
          <p:cNvPr id="18" name="Flèche droite 17"/>
          <p:cNvSpPr/>
          <p:nvPr/>
        </p:nvSpPr>
        <p:spPr>
          <a:xfrm>
            <a:off x="4455636" y="1951212"/>
            <a:ext cx="533545" cy="73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-259286" y="1763553"/>
            <a:ext cx="10009112" cy="1619617"/>
            <a:chOff x="1750189" y="1621937"/>
            <a:chExt cx="5990163" cy="1619617"/>
          </a:xfrm>
        </p:grpSpPr>
        <p:sp>
          <p:nvSpPr>
            <p:cNvPr id="29" name="Moins 28"/>
            <p:cNvSpPr/>
            <p:nvPr/>
          </p:nvSpPr>
          <p:spPr>
            <a:xfrm>
              <a:off x="6588224" y="1772816"/>
              <a:ext cx="432048" cy="144016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Moins 29"/>
            <p:cNvSpPr/>
            <p:nvPr/>
          </p:nvSpPr>
          <p:spPr>
            <a:xfrm rot="5400000">
              <a:off x="6138455" y="2359738"/>
              <a:ext cx="1619617" cy="144016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Moins 30"/>
            <p:cNvSpPr/>
            <p:nvPr/>
          </p:nvSpPr>
          <p:spPr>
            <a:xfrm>
              <a:off x="1750189" y="2939233"/>
              <a:ext cx="5990163" cy="149875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Moins 32"/>
            <p:cNvSpPr/>
            <p:nvPr/>
          </p:nvSpPr>
          <p:spPr>
            <a:xfrm rot="5400000">
              <a:off x="1766528" y="2384883"/>
              <a:ext cx="1569321" cy="144016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lèche droite 33"/>
            <p:cNvSpPr/>
            <p:nvPr/>
          </p:nvSpPr>
          <p:spPr>
            <a:xfrm>
              <a:off x="2536198" y="1831733"/>
              <a:ext cx="288503" cy="731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3838176" y="1522482"/>
            <a:ext cx="182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Shock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164496" y="3180615"/>
            <a:ext cx="398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  </a:t>
            </a:r>
            <a:r>
              <a:rPr lang="fr-FR" b="1" dirty="0" err="1" smtClean="0"/>
              <a:t>Spontaneous</a:t>
            </a:r>
            <a:r>
              <a:rPr lang="fr-FR" b="1" dirty="0" smtClean="0"/>
              <a:t> </a:t>
            </a:r>
            <a:r>
              <a:rPr lang="fr-FR" b="1" dirty="0" err="1" smtClean="0"/>
              <a:t>jamming</a:t>
            </a:r>
            <a:endParaRPr lang="fr-FR" b="1" dirty="0"/>
          </a:p>
        </p:txBody>
      </p:sp>
      <p:pic>
        <p:nvPicPr>
          <p:cNvPr id="23" name="Espace réservé du contenu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2"/>
          <a:stretch/>
        </p:blipFill>
        <p:spPr>
          <a:xfrm>
            <a:off x="1861587" y="1219468"/>
            <a:ext cx="2196760" cy="14634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2388696"/>
            <a:ext cx="10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 350</a:t>
            </a:r>
            <a:endParaRPr lang="fr-FR" dirty="0"/>
          </a:p>
        </p:txBody>
      </p:sp>
      <p:pic>
        <p:nvPicPr>
          <p:cNvPr id="9" name="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77" y="4005064"/>
            <a:ext cx="2860532" cy="1932343"/>
          </a:xfrm>
          <a:prstGeom prst="rect">
            <a:avLst/>
          </a:prstGeom>
        </p:spPr>
      </p:pic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881679"/>
              </p:ext>
            </p:extLst>
          </p:nvPr>
        </p:nvGraphicFramePr>
        <p:xfrm>
          <a:off x="4139952" y="3671854"/>
          <a:ext cx="4286353" cy="2709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7712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Distribution </a:t>
            </a:r>
            <a:r>
              <a:rPr lang="fr-FR" dirty="0" err="1" smtClean="0"/>
              <a:t>function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29421"/>
              </p:ext>
            </p:extLst>
          </p:nvPr>
        </p:nvGraphicFramePr>
        <p:xfrm>
          <a:off x="4405313" y="3068638"/>
          <a:ext cx="20256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28" name="Équation" r:id="rId4" imgW="1104840" imgH="431640" progId="Equation.3">
                  <p:embed/>
                </p:oleObj>
              </mc:Choice>
              <mc:Fallback>
                <p:oleObj name="Équation" r:id="rId4" imgW="110484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313" y="3068638"/>
                        <a:ext cx="2025650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 2"/>
          <p:cNvGrpSpPr/>
          <p:nvPr/>
        </p:nvGrpSpPr>
        <p:grpSpPr>
          <a:xfrm>
            <a:off x="251520" y="1556791"/>
            <a:ext cx="8640960" cy="4680521"/>
            <a:chOff x="251520" y="1412776"/>
            <a:chExt cx="8640960" cy="4680521"/>
          </a:xfrm>
        </p:grpSpPr>
        <p:graphicFrame>
          <p:nvGraphicFramePr>
            <p:cNvPr id="7" name="Graphique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19458279"/>
                </p:ext>
              </p:extLst>
            </p:nvPr>
          </p:nvGraphicFramePr>
          <p:xfrm>
            <a:off x="251520" y="1412776"/>
            <a:ext cx="8640960" cy="46805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3" name="Obje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7436170"/>
                </p:ext>
              </p:extLst>
            </p:nvPr>
          </p:nvGraphicFramePr>
          <p:xfrm>
            <a:off x="4499992" y="3861049"/>
            <a:ext cx="349250" cy="4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29" name="Équation" r:id="rId7" imgW="190440" imgH="190440" progId="Equation.3">
                    <p:embed/>
                  </p:oleObj>
                </mc:Choice>
                <mc:Fallback>
                  <p:oleObj name="Équation" r:id="rId7" imgW="190440" imgH="190440" progId="Equation.3">
                    <p:embed/>
                    <p:pic>
                      <p:nvPicPr>
                        <p:cNvPr id="0" name="Obje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9992" y="3861049"/>
                          <a:ext cx="349250" cy="432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110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spheres</a:t>
            </a:r>
            <a:endParaRPr lang="fr-FR" dirty="0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2517513529"/>
              </p:ext>
            </p:extLst>
          </p:nvPr>
        </p:nvGraphicFramePr>
        <p:xfrm>
          <a:off x="251520" y="1196752"/>
          <a:ext cx="8222921" cy="509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868144" y="141277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Re</a:t>
            </a:r>
            <a:r>
              <a:rPr lang="fr-FR" b="1" dirty="0" smtClean="0">
                <a:solidFill>
                  <a:srgbClr val="0070C0"/>
                </a:solidFill>
              </a:rPr>
              <a:t>=185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008" y="1988840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/>
              <a:t>?</a:t>
            </a:r>
            <a:endParaRPr lang="fr-FR" sz="36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05736" y="212733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T* diverges for R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Rc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8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5C35-6F3E-3D43-AF1E-C21173E9EC1A}" type="datetime1">
              <a:rPr lang="fr-FR" smtClean="0"/>
              <a:pPr/>
              <a:t>05/10/2015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École des Mines de Saint-Étienne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5595-61AE-4AA6-B423-33EDBD1DAE1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spheres</a:t>
            </a:r>
            <a:r>
              <a:rPr lang="fr-FR" dirty="0" smtClean="0"/>
              <a:t> </a:t>
            </a:r>
            <a:r>
              <a:rPr lang="fr-FR" sz="1800" dirty="0" smtClean="0"/>
              <a:t>&gt;&gt; Influence of </a:t>
            </a:r>
            <a:r>
              <a:rPr lang="fr-FR" sz="1800" dirty="0" err="1" smtClean="0"/>
              <a:t>Re</a:t>
            </a:r>
            <a:endParaRPr lang="fr-FR" sz="1800" dirty="0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1446570358"/>
              </p:ext>
            </p:extLst>
          </p:nvPr>
        </p:nvGraphicFramePr>
        <p:xfrm>
          <a:off x="251520" y="1196752"/>
          <a:ext cx="8222921" cy="509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110802" y="141277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Re</a:t>
            </a:r>
            <a:r>
              <a:rPr lang="fr-FR" b="1" dirty="0" smtClean="0">
                <a:solidFill>
                  <a:srgbClr val="0070C0"/>
                </a:solidFill>
              </a:rPr>
              <a:t>=185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16216" y="2132856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Re</a:t>
            </a:r>
            <a:r>
              <a:rPr lang="fr-FR" b="1" dirty="0" smtClean="0">
                <a:solidFill>
                  <a:srgbClr val="FF0000"/>
                </a:solidFill>
              </a:rPr>
              <a:t>=1480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008" y="1988840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/>
              <a:t>?</a:t>
            </a:r>
            <a:endParaRPr lang="fr-FR" sz="3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123728" y="212733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T* diverges for R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Rc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8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Télécom Bretagne">
  <a:themeElements>
    <a:clrScheme name="Personnalisée 3">
      <a:dk1>
        <a:srgbClr val="000000"/>
      </a:dk1>
      <a:lt1>
        <a:srgbClr val="FFFFFF"/>
      </a:lt1>
      <a:dk2>
        <a:srgbClr val="5F259F"/>
      </a:dk2>
      <a:lt2>
        <a:srgbClr val="5C6670"/>
      </a:lt2>
      <a:accent1>
        <a:srgbClr val="5F259F"/>
      </a:accent1>
      <a:accent2>
        <a:srgbClr val="000000"/>
      </a:accent2>
      <a:accent3>
        <a:srgbClr val="001489"/>
      </a:accent3>
      <a:accent4>
        <a:srgbClr val="5F259F"/>
      </a:accent4>
      <a:accent5>
        <a:srgbClr val="000000"/>
      </a:accent5>
      <a:accent6>
        <a:srgbClr val="6D504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25891</TotalTime>
  <Words>1695</Words>
  <Application>Microsoft Office PowerPoint</Application>
  <PresentationFormat>Affichage à l'écran (4:3)</PresentationFormat>
  <Paragraphs>449</Paragraphs>
  <Slides>20</Slides>
  <Notes>15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Modèle Télécom Bretagne</vt:lpstr>
      <vt:lpstr>Équation</vt:lpstr>
      <vt:lpstr>Crossroads of Particle Science and Technology Joint conference</vt:lpstr>
      <vt:lpstr>Table of contents</vt:lpstr>
      <vt:lpstr>Context and objective of this study</vt:lpstr>
      <vt:lpstr>Experimental device &gt;&gt; Particles characteristics</vt:lpstr>
      <vt:lpstr>Présentation PowerPoint</vt:lpstr>
      <vt:lpstr>Protocol</vt:lpstr>
      <vt:lpstr>Distribution function</vt:lpstr>
      <vt:lpstr>Results for spheres</vt:lpstr>
      <vt:lpstr>Results for spheres &gt;&gt; Influence of Re</vt:lpstr>
      <vt:lpstr>Results for spheres&gt;&gt; Power law divergence</vt:lpstr>
      <vt:lpstr>Influence of particles morphology</vt:lpstr>
      <vt:lpstr>Results for squeezed spheres</vt:lpstr>
      <vt:lpstr>Results for squeezed spheres &gt;&gt; exponential divergence</vt:lpstr>
      <vt:lpstr>Why are the squeezed spheres avalanches larger ?</vt:lpstr>
      <vt:lpstr>Velocity profil spheres</vt:lpstr>
      <vt:lpstr>Velocity profil flattened spheres</vt:lpstr>
      <vt:lpstr>Vx 100rpm</vt:lpstr>
      <vt:lpstr>Conclusions</vt:lpstr>
      <vt:lpstr>Perspectives</vt:lpstr>
      <vt:lpstr>Thank you for your attention</vt:lpstr>
    </vt:vector>
  </TitlesOfParts>
  <Company>Institut Mines-Télécom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Charpenel;Implica</dc:creator>
  <cp:lastModifiedBy>SPIN</cp:lastModifiedBy>
  <cp:revision>485</cp:revision>
  <cp:lastPrinted>2015-04-07T07:58:45Z</cp:lastPrinted>
  <dcterms:created xsi:type="dcterms:W3CDTF">2013-01-04T16:51:24Z</dcterms:created>
  <dcterms:modified xsi:type="dcterms:W3CDTF">2015-10-05T13:13:14Z</dcterms:modified>
</cp:coreProperties>
</file>