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1" r:id="rId3"/>
    <p:sldId id="270" r:id="rId4"/>
    <p:sldId id="265" r:id="rId5"/>
    <p:sldId id="266" r:id="rId6"/>
    <p:sldId id="269" r:id="rId7"/>
    <p:sldId id="267" r:id="rId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6" autoAdjust="0"/>
    <p:restoredTop sz="94660"/>
  </p:normalViewPr>
  <p:slideViewPr>
    <p:cSldViewPr>
      <p:cViewPr varScale="1">
        <p:scale>
          <a:sx n="66" d="100"/>
          <a:sy n="66" d="100"/>
        </p:scale>
        <p:origin x="1560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BB613D1-D8BD-42B4-825C-C64573F7EE14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292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32FC4CB-BC17-4AA5-9BC5-7C173C15414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4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JV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32FC4CB-BC17-4AA5-9BC5-7C173C154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1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32FC4CB-BC17-4AA5-9BC5-7C173C154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581D-B95A-47A0-AF26-1504FC8FA6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08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581D-B95A-47A0-AF26-1504FC8FA6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581D-B95A-47A0-AF26-1504FC8FA6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0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indent="-21600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JV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32FC4CB-BC17-4AA5-9BC5-7C173C154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581D-B95A-47A0-AF26-1504FC8FA6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9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699041-EE46-403A-995D-D1DCA73D77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8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6339F4-8AC6-454E-9C8D-8C495F1DED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8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AE8144-206A-4B55-B3FD-98269CADAF6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8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A0D730-285E-4A04-A99B-53328D0EEA4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E21C78-A316-4EC9-AC47-ABD1795FE4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4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2C52D5-6479-4729-B04F-54F17621E5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4284E0-90A0-4FCA-A573-C0B36B1053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C507E7-CD41-4A45-871B-98EE6F86292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2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801896-1BC6-4C18-B8EE-743BA7A45F2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2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CB7CF3-64C5-4460-9885-86CCEB2CE6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B41A1-5898-42E3-A1D1-0C01E0C39F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3A3639A-A956-4873-ACC6-7826749D6EA9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mailto:maximilien.brossard@ems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mailto:villot@emse.f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territoire.emse.fr/movies/imope.mp4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9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05" y="2915741"/>
            <a:ext cx="4890052" cy="31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5590" y="3492735"/>
            <a:ext cx="968550" cy="14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388799" y="397135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+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59792" y="6481169"/>
            <a:ext cx="484981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7030A0"/>
                </a:solidFill>
              </a:rPr>
              <a:t>Jonathan VILLOT / Chef de projet</a:t>
            </a:r>
          </a:p>
          <a:p>
            <a:pPr>
              <a:defRPr/>
            </a:pPr>
            <a:r>
              <a:rPr lang="fr-FR" sz="1400" b="1" dirty="0">
                <a:solidFill>
                  <a:srgbClr val="7030A0"/>
                </a:solidFill>
                <a:hlinkClick r:id="rId5"/>
              </a:rPr>
              <a:t>villot@emse.fr</a:t>
            </a:r>
            <a:endParaRPr lang="fr-FR" sz="14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fr-FR" sz="6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fr-FR" sz="1600" b="1" i="1" dirty="0"/>
              <a:t>Docteur en Sciences et Génie de l’Environnement</a:t>
            </a:r>
          </a:p>
          <a:p>
            <a:pPr>
              <a:defRPr/>
            </a:pPr>
            <a:r>
              <a:rPr lang="fr-FR" sz="1400" dirty="0"/>
              <a:t>Maître-Assistant de l’Institut Mines </a:t>
            </a:r>
            <a:r>
              <a:rPr lang="fr-FR" sz="1400" dirty="0" smtClean="0"/>
              <a:t>Telecom</a:t>
            </a:r>
            <a:endParaRPr lang="fr-FR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10" y="9824"/>
            <a:ext cx="148149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541085" y="6451679"/>
            <a:ext cx="457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7030A0"/>
                </a:solidFill>
              </a:rPr>
              <a:t>Maximilien BROSSARD / </a:t>
            </a:r>
            <a:r>
              <a:rPr lang="fr-FR" altLang="en-US" sz="1600" b="1" dirty="0" smtClean="0">
                <a:solidFill>
                  <a:srgbClr val="7030A0"/>
                </a:solidFill>
              </a:rPr>
              <a:t>Ingénierie</a:t>
            </a:r>
          </a:p>
          <a:p>
            <a:pPr>
              <a:defRPr/>
            </a:pPr>
            <a:r>
              <a:rPr lang="fr-FR" altLang="en-US" sz="1400" b="1" dirty="0" smtClean="0">
                <a:solidFill>
                  <a:srgbClr val="7030A0"/>
                </a:solidFill>
                <a:latin typeface="+mn-lt"/>
                <a:hlinkClick r:id="rId7"/>
              </a:rPr>
              <a:t>maximilien.brossard@emse.fr</a:t>
            </a:r>
            <a:endParaRPr lang="fr-FR" altLang="en-US" sz="1400" b="1" dirty="0" smtClean="0">
              <a:solidFill>
                <a:srgbClr val="7030A0"/>
              </a:solidFill>
              <a:latin typeface="+mn-lt"/>
            </a:endParaRPr>
          </a:p>
          <a:p>
            <a:endParaRPr lang="fr-FR" altLang="en-US" sz="600" b="1" dirty="0">
              <a:solidFill>
                <a:srgbClr val="7030A0"/>
              </a:solidFill>
              <a:latin typeface="+mn-lt"/>
            </a:endParaRPr>
          </a:p>
          <a:p>
            <a:r>
              <a:rPr lang="fr-FR" altLang="en-US" sz="1600" b="1" i="1" dirty="0" err="1" smtClean="0"/>
              <a:t>Géomaticien</a:t>
            </a:r>
            <a:r>
              <a:rPr lang="fr-FR" altLang="en-US" sz="1600" b="1" i="1" dirty="0" smtClean="0"/>
              <a:t> </a:t>
            </a:r>
            <a:r>
              <a:rPr lang="fr-FR" altLang="en-US" sz="1600" b="1" i="1" dirty="0"/>
              <a:t>/ Data Manager</a:t>
            </a:r>
          </a:p>
          <a:p>
            <a:r>
              <a:rPr lang="fr-FR" altLang="en-US" sz="1400" dirty="0"/>
              <a:t>Ingénieur R&amp;D de l’Institut Mines Telecom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43768" y="-2222"/>
            <a:ext cx="2805120" cy="78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947905" y="57125"/>
            <a:ext cx="318636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9792" y="1513372"/>
            <a:ext cx="936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Numérique et développement durable : Exemple d’une alliance au service de la rénovation d’un quartier stéphanois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- </a:t>
            </a:r>
            <a:r>
              <a:rPr lang="fr-FR" sz="2400" b="1" dirty="0" err="1"/>
              <a:t>Tarentaire-Beaubrun-Couriot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801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alizedworth.com/wp-content/uploads/2013/01/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84" y="453542"/>
            <a:ext cx="576743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1727944" y="452784"/>
            <a:ext cx="72104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hangingPunct="0">
              <a:lnSpc>
                <a:spcPct val="90000"/>
              </a:lnSpc>
              <a:buSzPct val="45000"/>
            </a:pPr>
            <a:r>
              <a:rPr lang="fr-FR" altLang="en-US" sz="4400" dirty="0" smtClean="0">
                <a:latin typeface="Arial" pitchFamily="18"/>
                <a:ea typeface="Microsoft YaHei" pitchFamily="2"/>
                <a:cs typeface="Mangal" pitchFamily="2"/>
              </a:rPr>
              <a:t>	 La </a:t>
            </a:r>
            <a:r>
              <a:rPr lang="fr-FR" altLang="en-US" sz="4400" dirty="0">
                <a:latin typeface="Arial" pitchFamily="18"/>
                <a:ea typeface="Microsoft YaHei" pitchFamily="2"/>
                <a:cs typeface="Mangal" pitchFamily="2"/>
              </a:rPr>
              <a:t>question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3544" y="1651843"/>
            <a:ext cx="950505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2400" b="1" dirty="0"/>
              <a:t>Quels </a:t>
            </a:r>
            <a:r>
              <a:rPr lang="fr-FR" altLang="en-US" sz="2400" b="1" dirty="0">
                <a:solidFill>
                  <a:srgbClr val="FF0000"/>
                </a:solidFill>
              </a:rPr>
              <a:t>sont et où sont </a:t>
            </a:r>
            <a:r>
              <a:rPr lang="fr-FR" altLang="en-US" sz="2400" b="1" dirty="0"/>
              <a:t>les bâtiments ayant le </a:t>
            </a:r>
            <a:r>
              <a:rPr lang="fr-FR" altLang="en-US" sz="2400" b="1" u="sng" dirty="0">
                <a:solidFill>
                  <a:srgbClr val="FF0000"/>
                </a:solidFill>
              </a:rPr>
              <a:t>meilleur potentiel de rénovation</a:t>
            </a:r>
            <a:r>
              <a:rPr lang="fr-FR" altLang="en-US" sz="2400" b="1" dirty="0">
                <a:solidFill>
                  <a:srgbClr val="FF0000"/>
                </a:solidFill>
              </a:rPr>
              <a:t> ?</a:t>
            </a:r>
            <a:endParaRPr lang="fr-FR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43544" y="3059757"/>
            <a:ext cx="9505056" cy="11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en-US" sz="2000" b="1" dirty="0" smtClean="0"/>
              <a:t>Le </a:t>
            </a:r>
            <a:r>
              <a:rPr lang="fr-FR" altLang="en-US" sz="2000" b="1" dirty="0"/>
              <a:t>prérequis : </a:t>
            </a:r>
            <a:r>
              <a:rPr lang="fr-FR" altLang="en-US" sz="2000" b="1" dirty="0" smtClean="0"/>
              <a:t>Posséder </a:t>
            </a:r>
            <a:r>
              <a:rPr lang="fr-FR" altLang="en-US" sz="2000" b="1" dirty="0"/>
              <a:t>de l’information </a:t>
            </a:r>
            <a:r>
              <a:rPr lang="fr-FR" altLang="en-US" sz="2000" b="1" dirty="0" smtClean="0"/>
              <a:t>sociotechnique </a:t>
            </a:r>
            <a:r>
              <a:rPr lang="fr-FR" altLang="en-US" sz="2000" b="1" dirty="0"/>
              <a:t>sur les </a:t>
            </a:r>
            <a:r>
              <a:rPr lang="fr-FR" altLang="en-US" sz="2000" b="1" dirty="0" smtClean="0"/>
              <a:t>bâtiments. </a:t>
            </a:r>
            <a:endParaRPr lang="fr-FR" altLang="en-US" sz="2000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5671853" y="3631753"/>
            <a:ext cx="3879587" cy="3467344"/>
            <a:chOff x="6106039" y="3419797"/>
            <a:chExt cx="3879587" cy="3467344"/>
          </a:xfrm>
        </p:grpSpPr>
        <p:sp>
          <p:nvSpPr>
            <p:cNvPr id="10" name="Flèche droite 9"/>
            <p:cNvSpPr/>
            <p:nvPr/>
          </p:nvSpPr>
          <p:spPr>
            <a:xfrm rot="5400000">
              <a:off x="7642607" y="3549972"/>
              <a:ext cx="806450" cy="546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06039" y="4267356"/>
              <a:ext cx="38795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i="1" dirty="0" smtClean="0">
                  <a:solidFill>
                    <a:schemeClr val="accent1"/>
                  </a:solidFill>
                  <a:latin typeface="Calibri Light" pitchFamily="34" charset="0"/>
                </a:rPr>
                <a:t>Outils numériques / Smart City</a:t>
              </a:r>
            </a:p>
          </p:txBody>
        </p:sp>
        <p:pic>
          <p:nvPicPr>
            <p:cNvPr id="1028" name="Picture 4" descr="Résultat de recherche d'images pour &quot;smart city données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581" y="4931965"/>
              <a:ext cx="3523862" cy="195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AutoShape 6" descr="Résultat de recherche d'images pour &quot;enquête terrain&quot;"/>
          <p:cNvSpPr>
            <a:spLocks noChangeAspect="1" noChangeArrowheads="1"/>
          </p:cNvSpPr>
          <p:nvPr/>
        </p:nvSpPr>
        <p:spPr bwMode="auto">
          <a:xfrm>
            <a:off x="155575" y="-1851025"/>
            <a:ext cx="5810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8" descr="Résultat de recherche d'images pour &quot;enquête terrain&quot;"/>
          <p:cNvSpPr>
            <a:spLocks noChangeAspect="1" noChangeArrowheads="1"/>
          </p:cNvSpPr>
          <p:nvPr/>
        </p:nvSpPr>
        <p:spPr bwMode="auto">
          <a:xfrm>
            <a:off x="307975" y="-1698625"/>
            <a:ext cx="5810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e 16"/>
          <p:cNvGrpSpPr/>
          <p:nvPr/>
        </p:nvGrpSpPr>
        <p:grpSpPr>
          <a:xfrm>
            <a:off x="791840" y="3631754"/>
            <a:ext cx="2921453" cy="3456261"/>
            <a:chOff x="1226026" y="3419798"/>
            <a:chExt cx="2921453" cy="3456261"/>
          </a:xfrm>
        </p:grpSpPr>
        <p:sp>
          <p:nvSpPr>
            <p:cNvPr id="9" name="Flèche droite 8"/>
            <p:cNvSpPr/>
            <p:nvPr/>
          </p:nvSpPr>
          <p:spPr>
            <a:xfrm rot="5400000">
              <a:off x="2283529" y="3549973"/>
              <a:ext cx="806450" cy="546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13910" y="4226248"/>
              <a:ext cx="27456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i="1" dirty="0" smtClean="0">
                  <a:solidFill>
                    <a:schemeClr val="accent1"/>
                  </a:solidFill>
                  <a:latin typeface="Calibri Light" pitchFamily="34" charset="0"/>
                </a:rPr>
                <a:t>Campagne de terrain</a:t>
              </a: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026" y="4931965"/>
              <a:ext cx="2921453" cy="194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791840" y="5143921"/>
            <a:ext cx="345638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alibri Light" pitchFamily="34" charset="0"/>
              </a:rPr>
              <a:t>+</a:t>
            </a:r>
            <a:r>
              <a:rPr lang="fr-FR" b="1" dirty="0" smtClean="0">
                <a:latin typeface="Calibri Light" pitchFamily="34" charset="0"/>
              </a:rPr>
              <a:t> Données précises  et actualisées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alibri Light" pitchFamily="34" charset="0"/>
              </a:rPr>
              <a:t>+</a:t>
            </a:r>
            <a:r>
              <a:rPr lang="fr-FR" b="1" dirty="0" smtClean="0">
                <a:latin typeface="Calibri Light" pitchFamily="34" charset="0"/>
              </a:rPr>
              <a:t> Informations  quasi exhaustives</a:t>
            </a:r>
          </a:p>
          <a:p>
            <a:pPr marL="342900" indent="-342900">
              <a:buFontTx/>
              <a:buChar char="-"/>
            </a:pPr>
            <a:endParaRPr lang="fr-FR" b="1" dirty="0" smtClean="0">
              <a:latin typeface="Calibri Light" pitchFamily="34" charset="0"/>
            </a:endParaRPr>
          </a:p>
          <a:p>
            <a:pPr marL="342900" indent="-342900">
              <a:buFontTx/>
              <a:buChar char="-"/>
            </a:pPr>
            <a:endParaRPr lang="fr-FR" b="1" dirty="0" smtClean="0">
              <a:latin typeface="Calibri Light" pitchFamily="34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 </a:t>
            </a:r>
            <a:r>
              <a:rPr lang="fr-FR" b="1" dirty="0" smtClean="0">
                <a:latin typeface="Calibri Light" pitchFamily="34" charset="0"/>
              </a:rPr>
              <a:t>Temps d’étude important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 </a:t>
            </a:r>
            <a:r>
              <a:rPr lang="fr-FR" b="1" dirty="0" smtClean="0">
                <a:latin typeface="Calibri Light" pitchFamily="34" charset="0"/>
              </a:rPr>
              <a:t>Coût élevé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 </a:t>
            </a:r>
            <a:r>
              <a:rPr lang="fr-FR" b="1" dirty="0" smtClean="0">
                <a:latin typeface="Calibri Light" pitchFamily="34" charset="0"/>
              </a:rPr>
              <a:t>Généralisation difficile</a:t>
            </a:r>
          </a:p>
          <a:p>
            <a:pPr marL="285750" indent="-285750">
              <a:buFontTx/>
              <a:buChar char="-"/>
            </a:pPr>
            <a:endParaRPr lang="fr-FR" b="1" dirty="0" smtClean="0">
              <a:latin typeface="Calibri Ligh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36640" y="5143921"/>
            <a:ext cx="41148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alibri Light" pitchFamily="34" charset="0"/>
              </a:rPr>
              <a:t>+</a:t>
            </a:r>
            <a:r>
              <a:rPr lang="fr-FR" b="1" dirty="0" smtClean="0">
                <a:latin typeface="Calibri Light" pitchFamily="34" charset="0"/>
              </a:rPr>
              <a:t> Accès instantané à l’information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alibri Light" pitchFamily="34" charset="0"/>
              </a:rPr>
              <a:t>+</a:t>
            </a:r>
            <a:r>
              <a:rPr lang="fr-FR" b="1" dirty="0" smtClean="0">
                <a:latin typeface="Calibri Light" pitchFamily="34" charset="0"/>
              </a:rPr>
              <a:t> Coût réduit</a:t>
            </a:r>
          </a:p>
          <a:p>
            <a:r>
              <a:rPr lang="fr-FR" b="1" dirty="0" smtClean="0">
                <a:solidFill>
                  <a:srgbClr val="00B050"/>
                </a:solidFill>
                <a:latin typeface="Calibri Light" pitchFamily="34" charset="0"/>
              </a:rPr>
              <a:t>+</a:t>
            </a:r>
            <a:r>
              <a:rPr lang="fr-FR" b="1" dirty="0" smtClean="0">
                <a:latin typeface="Calibri Light" pitchFamily="34" charset="0"/>
              </a:rPr>
              <a:t> Généralisable</a:t>
            </a:r>
          </a:p>
          <a:p>
            <a:endParaRPr lang="fr-FR" b="1" dirty="0" smtClean="0">
              <a:latin typeface="Calibri Light" pitchFamily="34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 </a:t>
            </a:r>
            <a:r>
              <a:rPr lang="fr-FR" b="1" dirty="0" smtClean="0">
                <a:latin typeface="Calibri Light" pitchFamily="34" charset="0"/>
              </a:rPr>
              <a:t>Donnée partielles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 </a:t>
            </a:r>
            <a:r>
              <a:rPr lang="fr-FR" b="1" dirty="0" err="1" smtClean="0">
                <a:latin typeface="Calibri Light" pitchFamily="34" charset="0"/>
              </a:rPr>
              <a:t>Pré-traitement</a:t>
            </a:r>
            <a:r>
              <a:rPr lang="fr-FR" b="1" dirty="0" smtClean="0">
                <a:latin typeface="Calibri Light" pitchFamily="34" charset="0"/>
              </a:rPr>
              <a:t> nécessaire 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 </a:t>
            </a:r>
            <a:r>
              <a:rPr lang="fr-FR" b="1" dirty="0" smtClean="0">
                <a:latin typeface="Calibri Light" pitchFamily="34" charset="0"/>
              </a:rPr>
              <a:t>Manipulation  complexe</a:t>
            </a:r>
            <a:endParaRPr lang="fr-FR" b="1" dirty="0">
              <a:latin typeface="Calibri Light" pitchFamily="34" charset="0"/>
            </a:endParaRPr>
          </a:p>
          <a:p>
            <a:pPr marL="285750" indent="-285750">
              <a:buFontTx/>
              <a:buChar char="-"/>
            </a:pPr>
            <a:endParaRPr lang="fr-FR" b="1" dirty="0" smtClean="0">
              <a:latin typeface="Calibri Light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0" y="4940977"/>
            <a:ext cx="3755672" cy="24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58" y="9824"/>
            <a:ext cx="740748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4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IMOPE en deux mots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92" y="525443"/>
            <a:ext cx="912275" cy="7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0" y="4936683"/>
            <a:ext cx="808580" cy="87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12035" r="24036"/>
          <a:stretch>
            <a:fillRect/>
          </a:stretch>
        </p:blipFill>
        <p:spPr bwMode="auto">
          <a:xfrm>
            <a:off x="327293" y="1596676"/>
            <a:ext cx="743829" cy="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4"/>
          <p:cNvSpPr txBox="1">
            <a:spLocks noChangeArrowheads="1"/>
          </p:cNvSpPr>
          <p:nvPr/>
        </p:nvSpPr>
        <p:spPr bwMode="auto">
          <a:xfrm>
            <a:off x="291243" y="2276390"/>
            <a:ext cx="791218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dirty="0" smtClean="0"/>
              <a:t>MAJIC</a:t>
            </a:r>
            <a:endParaRPr lang="fr-FR" altLang="en-US" dirty="0"/>
          </a:p>
        </p:txBody>
      </p:sp>
      <p:pic>
        <p:nvPicPr>
          <p:cNvPr id="33" name="Picture 4" descr="https://s1.qwant.com/thumbr/0x0/8/0/cfebea09467a47da6a0e2e18a55805/b_1_q_0_p_0.jpg?u=http%3A%2F%2Fdoc.lerm.fr%2Fwp-content%2Fuploads%2F2014%2F09%2Flogo-cerema.jpg&amp;q=0&amp;b=1&amp;p=0&amp;a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3" y="3849830"/>
            <a:ext cx="687232" cy="47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7"/>
          <p:cNvSpPr txBox="1">
            <a:spLocks noChangeArrowheads="1"/>
          </p:cNvSpPr>
          <p:nvPr/>
        </p:nvSpPr>
        <p:spPr bwMode="auto">
          <a:xfrm>
            <a:off x="67680" y="4397334"/>
            <a:ext cx="1082900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dirty="0"/>
              <a:t>FILOCOM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2724185"/>
            <a:ext cx="812303" cy="8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https://s1.qwant.com/thumbr/?u=http%3A%2F%2Fwww.tophebergeur.com%2Fimages%2Fvaria%2Fmysqldataba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66" y="3007388"/>
            <a:ext cx="2185602" cy="218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3719"/>
          <a:stretch/>
        </p:blipFill>
        <p:spPr bwMode="auto">
          <a:xfrm>
            <a:off x="6297304" y="3172310"/>
            <a:ext cx="2657033" cy="151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https://s1.qwant.com/thumbr/0x0/0/3/60ad39cec31de8ffb4242618029d5d/b_1_q_0_p_0.jpg?u=http%3A%2F%2Fwww.villeneuve-la-guyard.com%2Fmod_turbolead%2Fgetvue.php%2F412_view.jpg&amp;q=0&amp;b=1&amp;p=0&amp;a=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6" y="5977478"/>
            <a:ext cx="810403" cy="84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21256" y="5293364"/>
            <a:ext cx="2597417" cy="93277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fr-FR" dirty="0"/>
              <a:t>Appariement sémantique</a:t>
            </a:r>
          </a:p>
          <a:p>
            <a:r>
              <a:rPr lang="fr-FR" dirty="0"/>
              <a:t>Algorithmes</a:t>
            </a:r>
          </a:p>
          <a:p>
            <a:r>
              <a:rPr lang="fr-FR" dirty="0"/>
              <a:t>Spatialisation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6990" y="1903947"/>
            <a:ext cx="2546166" cy="70194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600" b="1" dirty="0"/>
              <a:t>BIG DATA</a:t>
            </a:r>
            <a:endParaRPr lang="en-US" sz="2600" dirty="0"/>
          </a:p>
        </p:txBody>
      </p:sp>
      <p:sp>
        <p:nvSpPr>
          <p:cNvPr id="59" name="Rectangle 58"/>
          <p:cNvSpPr/>
          <p:nvPr/>
        </p:nvSpPr>
        <p:spPr>
          <a:xfrm>
            <a:off x="6200785" y="1842978"/>
            <a:ext cx="2836326" cy="70194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600" b="1" dirty="0"/>
              <a:t>WEB MAPPING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8662" y="5258361"/>
            <a:ext cx="5040313" cy="932775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Architecture REST</a:t>
            </a:r>
            <a:r>
              <a:rPr lang="fr-FR" dirty="0"/>
              <a:t> (</a:t>
            </a:r>
            <a:r>
              <a:rPr lang="fr-FR" dirty="0" err="1"/>
              <a:t>NodejS</a:t>
            </a:r>
            <a:r>
              <a:rPr lang="fr-FR" dirty="0"/>
              <a:t>, Apache) </a:t>
            </a:r>
            <a:r>
              <a:rPr lang="fr-FR" b="1" dirty="0">
                <a:solidFill>
                  <a:srgbClr val="0070C0"/>
                </a:solidFill>
              </a:rPr>
              <a:t>Technologies Web</a:t>
            </a:r>
            <a:r>
              <a:rPr lang="fr-FR" dirty="0"/>
              <a:t> (JQuery, PHP)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APIs</a:t>
            </a:r>
            <a:r>
              <a:rPr lang="fr-FR" dirty="0"/>
              <a:t> et </a:t>
            </a:r>
            <a:r>
              <a:rPr lang="fr-FR" b="1" dirty="0">
                <a:solidFill>
                  <a:srgbClr val="0070C0"/>
                </a:solidFill>
              </a:rPr>
              <a:t>serveur cartographique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/>
              <a:t>Geoserver</a:t>
            </a:r>
            <a:r>
              <a:rPr lang="fr-FR" dirty="0"/>
              <a:t>).</a:t>
            </a:r>
            <a:endParaRPr lang="en-US" dirty="0"/>
          </a:p>
        </p:txBody>
      </p:sp>
      <p:sp>
        <p:nvSpPr>
          <p:cNvPr id="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FC5C42AD-CA4A-41E1-96B5-9595D2F0FFEA}" type="slidenum">
              <a:t>3</a:t>
            </a:fld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974514" y="2670465"/>
            <a:ext cx="1901970" cy="2427591"/>
            <a:chOff x="3974514" y="2670465"/>
            <a:chExt cx="1901970" cy="242759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90815">
              <a:off x="4537849" y="4322839"/>
              <a:ext cx="775299" cy="77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974514" y="3289180"/>
              <a:ext cx="1901970" cy="1025108"/>
            </a:xfrm>
            <a:prstGeom prst="rect">
              <a:avLst/>
            </a:prstGeom>
            <a:noFill/>
          </p:spPr>
          <p:txBody>
            <a:bodyPr wrap="none" lIns="100794" tIns="50397" rIns="100794" bIns="50397" rtlCol="0">
              <a:spAutoFit/>
            </a:bodyPr>
            <a:lstStyle/>
            <a:p>
              <a:pPr algn="ctr"/>
              <a:r>
                <a:rPr lang="fr-FR" sz="1500" dirty="0"/>
                <a:t>Géomatique</a:t>
              </a:r>
            </a:p>
            <a:p>
              <a:pPr algn="ctr"/>
              <a:r>
                <a:rPr lang="fr-FR" sz="1500" dirty="0"/>
                <a:t>Informatique</a:t>
              </a:r>
            </a:p>
            <a:p>
              <a:pPr algn="ctr"/>
              <a:r>
                <a:rPr lang="fr-FR" sz="1500" dirty="0"/>
                <a:t>Mathématique</a:t>
              </a:r>
            </a:p>
            <a:p>
              <a:pPr algn="ctr"/>
              <a:r>
                <a:rPr lang="fr-FR" sz="1500" dirty="0"/>
                <a:t>Efficacité énergétique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400" y="2670465"/>
              <a:ext cx="666196" cy="55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58" y="9824"/>
            <a:ext cx="740748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Le résultat et le stade d’avancement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92" y="525443"/>
            <a:ext cx="912275" cy="7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1" y="2275227"/>
            <a:ext cx="4095537" cy="34091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3719"/>
          <a:stretch/>
        </p:blipFill>
        <p:spPr bwMode="auto">
          <a:xfrm>
            <a:off x="624812" y="2433977"/>
            <a:ext cx="3764173" cy="21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9" y="2112953"/>
            <a:ext cx="988755" cy="644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5898" y="2877952"/>
            <a:ext cx="5040313" cy="1064991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dirty="0"/>
              <a:t>Un outil </a:t>
            </a:r>
            <a:r>
              <a:rPr lang="fr-FR" sz="2200" dirty="0" smtClean="0"/>
              <a:t>web accessible via </a:t>
            </a:r>
            <a:r>
              <a:rPr lang="fr-FR" sz="2200" dirty="0"/>
              <a:t>une connexion sécurisée </a:t>
            </a:r>
            <a:endParaRPr lang="en-US" sz="2200" dirty="0"/>
          </a:p>
        </p:txBody>
      </p:sp>
      <p:sp>
        <p:nvSpPr>
          <p:cNvPr id="5" name="ZoneTexte 4"/>
          <p:cNvSpPr txBox="1"/>
          <p:nvPr/>
        </p:nvSpPr>
        <p:spPr>
          <a:xfrm>
            <a:off x="883783" y="6081727"/>
            <a:ext cx="7107370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fr-FR" dirty="0" smtClean="0"/>
              <a:t>Statut 10/2017: </a:t>
            </a:r>
            <a:r>
              <a:rPr lang="fr-FR" b="1" dirty="0" smtClean="0"/>
              <a:t>Prototype V0 </a:t>
            </a:r>
            <a:r>
              <a:rPr lang="fr-FR" dirty="0" smtClean="0">
                <a:sym typeface="Wingdings" panose="05000000000000000000" pitchFamily="2" charset="2"/>
              </a:rPr>
              <a:t> Béta test auprès de SEM  Janvier 2018</a:t>
            </a:r>
            <a:endParaRPr lang="en-US" dirty="0"/>
          </a:p>
        </p:txBody>
      </p:sp>
      <p:sp>
        <p:nvSpPr>
          <p:cNvPr id="12" name="Espace réservé du numéro de diapositive 3"/>
          <p:cNvSpPr txBox="1">
            <a:spLocks/>
          </p:cNvSpPr>
          <p:nvPr/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defPPr>
              <a:defRPr lang="en-US"/>
            </a:defPPr>
            <a:lvl1pPr marL="0" lvl="0" algn="r" defTabSz="914400" rtl="0" eaLnBrk="1" latinLnBrk="0" hangingPunct="0">
              <a:buNone/>
              <a:tabLst/>
              <a:defRPr lang="fr-FR" sz="1400" kern="1200">
                <a:solidFill>
                  <a:schemeClr val="tx1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5C42AD-CA4A-41E1-96B5-9595D2F0FFE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58" y="9824"/>
            <a:ext cx="740748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Mode d’emploi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91" y="539477"/>
            <a:ext cx="1434995" cy="717422"/>
          </a:xfrm>
          <a:prstGeom prst="rect">
            <a:avLst/>
          </a:prstGeom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FC5C42AD-CA4A-41E1-96B5-9595D2F0FFEA}" type="slidenum">
              <a:t>5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58" y="9824"/>
            <a:ext cx="740748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1186" y="6516141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territoire.emse.fr/</a:t>
            </a:r>
            <a:r>
              <a:rPr lang="fr-FR" b="1" u="sng" dirty="0" err="1"/>
              <a:t>movies</a:t>
            </a:r>
            <a:r>
              <a:rPr lang="fr-FR" b="1" u="sng" dirty="0"/>
              <a:t>/imope.mp4</a:t>
            </a:r>
            <a:endParaRPr lang="en-US" dirty="0"/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475581"/>
            <a:ext cx="8763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2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6640315" y="5594553"/>
            <a:ext cx="288032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Agence Locale de l’Energie</a:t>
            </a:r>
          </a:p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Agences d’urbanismes</a:t>
            </a:r>
          </a:p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Maîtrise d’œuvre </a:t>
            </a:r>
          </a:p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Opérateurs de l’aménagement</a:t>
            </a:r>
          </a:p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…</a:t>
            </a:r>
          </a:p>
        </p:txBody>
      </p:sp>
      <p:sp>
        <p:nvSpPr>
          <p:cNvPr id="5" name="ZoneTexte 14"/>
          <p:cNvSpPr txBox="1">
            <a:spLocks noChangeArrowheads="1"/>
          </p:cNvSpPr>
          <p:nvPr/>
        </p:nvSpPr>
        <p:spPr bwMode="auto">
          <a:xfrm>
            <a:off x="3484576" y="2860878"/>
            <a:ext cx="2847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1600" b="1" dirty="0"/>
              <a:t>Communautés de </a:t>
            </a:r>
            <a:r>
              <a:rPr lang="fr-FR" altLang="en-US" sz="1600" b="1" dirty="0" smtClean="0"/>
              <a:t>communes</a:t>
            </a:r>
          </a:p>
          <a:p>
            <a:pPr algn="ctr"/>
            <a:r>
              <a:rPr lang="fr-FR" altLang="en-US" sz="1600" b="1" dirty="0" smtClean="0"/>
              <a:t>villes</a:t>
            </a:r>
            <a:endParaRPr lang="fr-FR" altLang="en-US" sz="1600" b="1" dirty="0"/>
          </a:p>
        </p:txBody>
      </p:sp>
      <p:pic>
        <p:nvPicPr>
          <p:cNvPr id="6" name="Picture 2" descr="Résultat de recherche d'images pour &quot;connaissan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78" y="4407103"/>
            <a:ext cx="10080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91" y="4400753"/>
            <a:ext cx="13366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91" y="1578178"/>
            <a:ext cx="14271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9"/>
          <p:cNvSpPr txBox="1">
            <a:spLocks noChangeArrowheads="1"/>
          </p:cNvSpPr>
          <p:nvPr/>
        </p:nvSpPr>
        <p:spPr bwMode="auto">
          <a:xfrm>
            <a:off x="647824" y="5762828"/>
            <a:ext cx="340005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Direction développement durable</a:t>
            </a:r>
          </a:p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Direction de l’habitat</a:t>
            </a:r>
          </a:p>
          <a:p>
            <a:pPr>
              <a:buFont typeface="Wingdings" pitchFamily="2" charset="2"/>
              <a:buChar char="ü"/>
            </a:pPr>
            <a:r>
              <a:rPr lang="fr-FR" altLang="en-US" sz="1600" b="1" dirty="0"/>
              <a:t>…</a:t>
            </a:r>
          </a:p>
        </p:txBody>
      </p:sp>
      <p:sp>
        <p:nvSpPr>
          <p:cNvPr id="10" name="ZoneTexte 20"/>
          <p:cNvSpPr txBox="1">
            <a:spLocks noChangeArrowheads="1"/>
          </p:cNvSpPr>
          <p:nvPr/>
        </p:nvSpPr>
        <p:spPr bwMode="auto">
          <a:xfrm>
            <a:off x="6933953" y="4027690"/>
            <a:ext cx="206692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1600" b="1" dirty="0"/>
              <a:t>Opérationnels</a:t>
            </a:r>
          </a:p>
        </p:txBody>
      </p:sp>
      <p:sp>
        <p:nvSpPr>
          <p:cNvPr id="11" name="ZoneTexte 21"/>
          <p:cNvSpPr txBox="1">
            <a:spLocks noChangeArrowheads="1"/>
          </p:cNvSpPr>
          <p:nvPr/>
        </p:nvSpPr>
        <p:spPr bwMode="auto">
          <a:xfrm>
            <a:off x="1269753" y="4027690"/>
            <a:ext cx="206851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altLang="en-US" sz="1600" b="1" dirty="0"/>
              <a:t>Décideurs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53" y="4227715"/>
            <a:ext cx="13335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3058866" y="4810328"/>
            <a:ext cx="989012" cy="354012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759203" y="4810328"/>
            <a:ext cx="1049338" cy="35401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963866" y="3765753"/>
            <a:ext cx="0" cy="390525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28" y="4064203"/>
            <a:ext cx="504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27"/>
          <p:cNvSpPr txBox="1">
            <a:spLocks noChangeArrowheads="1"/>
          </p:cNvSpPr>
          <p:nvPr/>
        </p:nvSpPr>
        <p:spPr bwMode="auto">
          <a:xfrm>
            <a:off x="5740153" y="4170565"/>
            <a:ext cx="28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en-US" sz="1400" b="1"/>
              <a:t>+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661533" y="251552"/>
            <a:ext cx="9071640" cy="126216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Pour qui et dans quel cadre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92" y="525443"/>
            <a:ext cx="912275" cy="7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58" y="9824"/>
            <a:ext cx="740748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En conclusion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92" y="525443"/>
            <a:ext cx="912275" cy="7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6" y="2053935"/>
            <a:ext cx="3355917" cy="16972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4" y="4920900"/>
            <a:ext cx="3302078" cy="16732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04908" y="6589533"/>
            <a:ext cx="3701822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dirty="0"/>
              <a:t>Analyser et expertiser un territoire de l’échelle de la parcelle à celle de la commune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37231" y="6630550"/>
            <a:ext cx="3651656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dirty="0"/>
              <a:t>Planifier, opérationnaliser et suivre en </a:t>
            </a:r>
            <a:r>
              <a:rPr lang="fr-FR" sz="1400" b="1" dirty="0">
                <a:solidFill>
                  <a:srgbClr val="FF0000"/>
                </a:solidFill>
              </a:rPr>
              <a:t>dynamique</a:t>
            </a:r>
            <a:r>
              <a:rPr lang="fr-FR" sz="1400" b="1" dirty="0"/>
              <a:t> le </a:t>
            </a:r>
            <a:r>
              <a:rPr lang="fr-FR" sz="1400" b="1" dirty="0" smtClean="0"/>
              <a:t>territoire et les plans d’action</a:t>
            </a:r>
            <a:endParaRPr lang="fr-FR" sz="1400" b="1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16" y="4884467"/>
            <a:ext cx="3434697" cy="174608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00774" y="3751227"/>
            <a:ext cx="3302078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dirty="0"/>
              <a:t>Regrouper et valoriser des données territoriale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516616" y="3732376"/>
            <a:ext cx="3415775" cy="53266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fr-FR" sz="1400" b="1" dirty="0"/>
              <a:t>Explorer, enrichir, partager et diffuser de l’information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8" y="4655446"/>
            <a:ext cx="3802852" cy="19501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45" y="1783745"/>
            <a:ext cx="3818029" cy="195595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24" y="4643933"/>
            <a:ext cx="3821849" cy="197320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5" y="1820167"/>
            <a:ext cx="3820754" cy="1912209"/>
          </a:xfrm>
          <a:prstGeom prst="rect">
            <a:avLst/>
          </a:prstGeom>
        </p:spPr>
      </p:pic>
      <p:sp>
        <p:nvSpPr>
          <p:cNvPr id="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FC5C42AD-CA4A-41E1-96B5-9595D2F0FFEA}" type="slidenum">
              <a:t>7</a:t>
            </a:fld>
            <a:endParaRPr lang="fr-F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758" y="9824"/>
            <a:ext cx="740748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8076</TotalTime>
  <Words>278</Words>
  <Application>Microsoft Office PowerPoint</Application>
  <PresentationFormat>Personnalisé</PresentationFormat>
  <Paragraphs>87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Microsoft YaHei</vt:lpstr>
      <vt:lpstr>Arial</vt:lpstr>
      <vt:lpstr>Arial Unicode MS</vt:lpstr>
      <vt:lpstr>Calibri</vt:lpstr>
      <vt:lpstr>Calibri Light</vt:lpstr>
      <vt:lpstr>Mangal</vt:lpstr>
      <vt:lpstr>StarSymbol</vt:lpstr>
      <vt:lpstr>Tahoma</vt:lpstr>
      <vt:lpstr>Times New Roman</vt:lpstr>
      <vt:lpstr>Wingdings</vt:lpstr>
      <vt:lpstr>Standard</vt:lpstr>
      <vt:lpstr>Présentation PowerPoint</vt:lpstr>
      <vt:lpstr>Présentation PowerPoint</vt:lpstr>
      <vt:lpstr> IMOPE en deux mots</vt:lpstr>
      <vt:lpstr> Le résultat et le stade d’avancement</vt:lpstr>
      <vt:lpstr>Mode d’emploi</vt:lpstr>
      <vt:lpstr>Pour qui et dans quel cadre</vt:lpstr>
      <vt:lpstr>En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VILLOT Jonathan</dc:creator>
  <cp:lastModifiedBy>BREUIL Florent</cp:lastModifiedBy>
  <cp:revision>119</cp:revision>
  <dcterms:created xsi:type="dcterms:W3CDTF">2017-10-09T15:28:29Z</dcterms:created>
  <dcterms:modified xsi:type="dcterms:W3CDTF">2017-12-04T07:51:31Z</dcterms:modified>
</cp:coreProperties>
</file>